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295" r:id="rId2"/>
    <p:sldId id="298" r:id="rId3"/>
    <p:sldId id="297" r:id="rId4"/>
    <p:sldId id="300" r:id="rId5"/>
    <p:sldId id="299" r:id="rId6"/>
    <p:sldId id="257" r:id="rId7"/>
    <p:sldId id="270" r:id="rId8"/>
    <p:sldId id="256" r:id="rId9"/>
    <p:sldId id="291" r:id="rId10"/>
    <p:sldId id="296" r:id="rId11"/>
    <p:sldId id="292" r:id="rId12"/>
    <p:sldId id="269" r:id="rId13"/>
    <p:sldId id="271" r:id="rId14"/>
    <p:sldId id="27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91" autoAdjust="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E12D44-B234-4BFE-B59F-27CCA5E202F4}" type="datetimeFigureOut">
              <a:rPr lang="en-GB" smtClean="0"/>
              <a:t>07/07/2016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39D37C-4597-4F1B-B12E-BBB896E2F1EE}" type="slidenum">
              <a:rPr lang="en-GB" smtClean="0"/>
              <a:t>‹#›</a:t>
            </a:fld>
            <a:endParaRPr lang="en-GB" dirty="0"/>
          </a:p>
        </p:txBody>
      </p:sp>
    </p:spTree>
    <p:extLst>
      <p:ext uri="{BB962C8B-B14F-4D97-AF65-F5344CB8AC3E}">
        <p14:creationId xmlns:p14="http://schemas.microsoft.com/office/powerpoint/2010/main" val="295229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music sounds like Peter is afraid; unafraid</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7</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Grandfather sounds like the</a:t>
            </a:r>
            <a:r>
              <a:rPr lang="en-GB" sz="1200" baseline="0" dirty="0" smtClean="0">
                <a:effectLst>
                  <a:outerShdw blurRad="38100" dist="38100" dir="2700000" algn="tl">
                    <a:srgbClr val="000000">
                      <a:alpha val="43137"/>
                    </a:srgbClr>
                  </a:outerShdw>
                </a:effectLst>
              </a:rPr>
              <a:t> bassoon; flute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12</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Grandfather’s music sounds as if he is walking; running</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13</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wolf sounds like a French horn; drum</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14</a:t>
            </a:fld>
            <a:endParaRPr lang="en-GB" dirty="0"/>
          </a:p>
        </p:txBody>
      </p:sp>
    </p:spTree>
    <p:extLst>
      <p:ext uri="{BB962C8B-B14F-4D97-AF65-F5344CB8AC3E}">
        <p14:creationId xmlns:p14="http://schemas.microsoft.com/office/powerpoint/2010/main" val="3951216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bwMode="white"/>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94E62E-642B-4DC7-AF17-F961165C6701}" type="slidenum">
              <a:rPr lang="en-GB" smtClean="0"/>
              <a:t>‹#›</a:t>
            </a:fld>
            <a:endParaRPr lang="en-GB"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CAAE367F-EA3E-4188-A0B9-7EF00CD77203}" type="datetimeFigureOut">
              <a:rPr lang="en-GB" smtClean="0"/>
              <a:t>07/07/2016</a:t>
            </a:fld>
            <a:endParaRPr lang="en-GB"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GB"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6C94E62E-642B-4DC7-AF17-F961165C6701}"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Welcome </a:t>
            </a:r>
            <a:endParaRPr lang="en-US" dirty="0"/>
          </a:p>
        </p:txBody>
      </p:sp>
      <p:sp>
        <p:nvSpPr>
          <p:cNvPr id="4" name="Slide Number Placeholder 3"/>
          <p:cNvSpPr>
            <a:spLocks noGrp="1"/>
          </p:cNvSpPr>
          <p:nvPr>
            <p:ph type="sldNum" sz="quarter" idx="12"/>
          </p:nvPr>
        </p:nvSpPr>
        <p:spPr/>
        <p:txBody>
          <a:bodyPr/>
          <a:lstStyle/>
          <a:p>
            <a:fld id="{6C94E62E-642B-4DC7-AF17-F961165C6701}" type="slidenum">
              <a:rPr lang="en-GB" smtClean="0"/>
              <a:t>1</a:t>
            </a:fld>
            <a:endParaRPr lang="en-GB" dirty="0"/>
          </a:p>
        </p:txBody>
      </p:sp>
      <p:sp>
        <p:nvSpPr>
          <p:cNvPr id="8" name="Rectangle 7"/>
          <p:cNvSpPr/>
          <p:nvPr/>
        </p:nvSpPr>
        <p:spPr>
          <a:xfrm>
            <a:off x="1547664" y="2420888"/>
            <a:ext cx="5904656" cy="3262432"/>
          </a:xfrm>
          <a:prstGeom prst="rect">
            <a:avLst/>
          </a:prstGeom>
        </p:spPr>
        <p:txBody>
          <a:bodyPr wrap="square">
            <a:spAutoFit/>
          </a:bodyPr>
          <a:lstStyle/>
          <a:p>
            <a:pPr algn="ctr"/>
            <a:r>
              <a:rPr lang="en-US" b="1" dirty="0" smtClean="0"/>
              <a:t>Brighton Ballet Theater &amp; the Students of PS 215 Morris H. Weiss Elementary School  </a:t>
            </a:r>
          </a:p>
          <a:p>
            <a:pPr algn="ctr"/>
            <a:r>
              <a:rPr lang="en-US" b="1" dirty="0" smtClean="0"/>
              <a:t>are </a:t>
            </a:r>
            <a:r>
              <a:rPr lang="en-US" b="1" dirty="0"/>
              <a:t>glad to present to you </a:t>
            </a:r>
          </a:p>
          <a:p>
            <a:pPr algn="ctr"/>
            <a:endParaRPr lang="en-US" b="1" dirty="0"/>
          </a:p>
          <a:p>
            <a:pPr algn="ctr"/>
            <a:r>
              <a:rPr lang="en-US" sz="2800" b="1" dirty="0" smtClean="0"/>
              <a:t>Peter </a:t>
            </a:r>
            <a:r>
              <a:rPr lang="en-US" sz="2800" b="1" dirty="0"/>
              <a:t>and the Wolf by </a:t>
            </a:r>
            <a:r>
              <a:rPr lang="en-US" sz="2800" b="1" dirty="0" smtClean="0"/>
              <a:t>Prokofiev </a:t>
            </a:r>
          </a:p>
          <a:p>
            <a:pPr algn="ctr"/>
            <a:r>
              <a:rPr lang="en-US" sz="2400" b="1" dirty="0" smtClean="0"/>
              <a:t>&amp; the Dance Presentation</a:t>
            </a:r>
          </a:p>
          <a:p>
            <a:pPr algn="ctr"/>
            <a:endParaRPr lang="en-US" dirty="0"/>
          </a:p>
          <a:p>
            <a:pPr algn="ctr"/>
            <a:r>
              <a:rPr lang="en-US" sz="1600" b="1" dirty="0"/>
              <a:t>Production and Choreography </a:t>
            </a:r>
            <a:r>
              <a:rPr lang="en-US" sz="1600" b="1" dirty="0" smtClean="0"/>
              <a:t>by </a:t>
            </a:r>
          </a:p>
          <a:p>
            <a:pPr algn="ctr"/>
            <a:r>
              <a:rPr lang="en-US" sz="1600" b="1" dirty="0" smtClean="0"/>
              <a:t>Ana </a:t>
            </a:r>
            <a:r>
              <a:rPr lang="en-US" sz="1600" b="1" dirty="0"/>
              <a:t>Lejava, Irina </a:t>
            </a:r>
            <a:r>
              <a:rPr lang="en-US" sz="1600" b="1" dirty="0" err="1"/>
              <a:t>Lepteva</a:t>
            </a:r>
            <a:r>
              <a:rPr lang="en-US" sz="1600" b="1" dirty="0"/>
              <a:t> </a:t>
            </a:r>
            <a:endParaRPr lang="en-US" sz="1600" dirty="0"/>
          </a:p>
          <a:p>
            <a:pPr algn="ctr"/>
            <a:r>
              <a:rPr lang="en-US" sz="1400" b="1" dirty="0"/>
              <a:t>Artistic Director : Irina </a:t>
            </a:r>
            <a:r>
              <a:rPr lang="en-US" sz="1400" b="1" dirty="0" err="1" smtClean="0"/>
              <a:t>Roizin</a:t>
            </a:r>
            <a:endParaRPr lang="en-US" sz="1400" b="1" dirty="0" smtClean="0"/>
          </a:p>
          <a:p>
            <a:pPr algn="ctr"/>
            <a:r>
              <a:rPr lang="en-US" sz="1400" b="1" dirty="0" smtClean="0"/>
              <a:t>Sponsored by the CASA Program </a:t>
            </a:r>
            <a:endParaRPr lang="en-US" sz="1400" dirty="0"/>
          </a:p>
        </p:txBody>
      </p:sp>
    </p:spTree>
    <p:extLst>
      <p:ext uri="{BB962C8B-B14F-4D97-AF65-F5344CB8AC3E}">
        <p14:creationId xmlns:p14="http://schemas.microsoft.com/office/powerpoint/2010/main" val="3949473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Who we are </a:t>
            </a:r>
            <a:endParaRPr lang="en-US" dirty="0"/>
          </a:p>
        </p:txBody>
      </p:sp>
      <p:sp>
        <p:nvSpPr>
          <p:cNvPr id="4" name="Slide Number Placeholder 3"/>
          <p:cNvSpPr>
            <a:spLocks noGrp="1"/>
          </p:cNvSpPr>
          <p:nvPr>
            <p:ph type="sldNum" sz="quarter" idx="12"/>
          </p:nvPr>
        </p:nvSpPr>
        <p:spPr/>
        <p:txBody>
          <a:bodyPr/>
          <a:lstStyle/>
          <a:p>
            <a:fld id="{6C94E62E-642B-4DC7-AF17-F961165C6701}" type="slidenum">
              <a:rPr lang="en-GB" smtClean="0"/>
              <a:t>2</a:t>
            </a:fld>
            <a:endParaRPr lang="en-GB" dirty="0"/>
          </a:p>
        </p:txBody>
      </p:sp>
      <p:pic>
        <p:nvPicPr>
          <p:cNvPr id="5" name="Content Placeholder 4" descr="http://www.brightonballet.org/images/banners/banner_bbt.jpg"/>
          <p:cNvPicPr>
            <a:picLocks noGrp="1"/>
          </p:cNvPicPr>
          <p:nvPr>
            <p:ph idx="1"/>
          </p:nvPr>
        </p:nvPicPr>
        <p:blipFill>
          <a:blip r:embed="rId2">
            <a:extLst>
              <a:ext uri="{28A0092B-C50C-407E-A947-70E740481C1C}">
                <a14:useLocalDpi xmlns:a14="http://schemas.microsoft.com/office/drawing/2010/main" val="0"/>
              </a:ext>
            </a:extLst>
          </a:blip>
          <a:srcRect l="7856" r="7856"/>
          <a:stretch>
            <a:fillRect/>
          </a:stretch>
        </p:blipFill>
        <p:spPr bwMode="auto">
          <a:xfrm>
            <a:off x="1371600" y="2438400"/>
            <a:ext cx="6400800" cy="3048000"/>
          </a:xfrm>
          <a:prstGeom prst="rect">
            <a:avLst/>
          </a:prstGeom>
          <a:noFill/>
          <a:ln>
            <a:noFill/>
          </a:ln>
        </p:spPr>
      </p:pic>
    </p:spTree>
    <p:extLst>
      <p:ext uri="{BB962C8B-B14F-4D97-AF65-F5344CB8AC3E}">
        <p14:creationId xmlns:p14="http://schemas.microsoft.com/office/powerpoint/2010/main" val="239537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71600" y="1196752"/>
            <a:ext cx="6400800" cy="720080"/>
          </a:xfrm>
        </p:spPr>
        <p:txBody>
          <a:bodyPr>
            <a:normAutofit fontScale="90000"/>
          </a:bodyPr>
          <a:lstStyle/>
          <a:p>
            <a:r>
              <a:rPr lang="en-US" sz="2400" dirty="0" smtClean="0"/>
              <a:t>School of Russian American Ballet </a:t>
            </a:r>
            <a:endParaRPr lang="en-US" sz="2400" dirty="0"/>
          </a:p>
        </p:txBody>
      </p:sp>
      <p:sp>
        <p:nvSpPr>
          <p:cNvPr id="4" name="Slide Number Placeholder 3"/>
          <p:cNvSpPr>
            <a:spLocks noGrp="1"/>
          </p:cNvSpPr>
          <p:nvPr>
            <p:ph type="sldNum" sz="quarter" idx="12"/>
          </p:nvPr>
        </p:nvSpPr>
        <p:spPr/>
        <p:txBody>
          <a:bodyPr/>
          <a:lstStyle/>
          <a:p>
            <a:fld id="{6C94E62E-642B-4DC7-AF17-F961165C6701}" type="slidenum">
              <a:rPr lang="en-GB" smtClean="0"/>
              <a:t>3</a:t>
            </a:fld>
            <a:endParaRPr lang="en-GB" dirty="0"/>
          </a:p>
        </p:txBody>
      </p:sp>
      <p:pic>
        <p:nvPicPr>
          <p:cNvPr id="5" name="Content Placeholder 4" descr="IMG_2446 (1).jpg"/>
          <p:cNvPicPr>
            <a:picLocks noGrp="1" noChangeAspect="1"/>
          </p:cNvPicPr>
          <p:nvPr>
            <p:ph idx="1"/>
          </p:nvPr>
        </p:nvPicPr>
        <p:blipFill>
          <a:blip r:embed="rId2" cstate="print">
            <a:extLst>
              <a:ext uri="{28A0092B-C50C-407E-A947-70E740481C1C}">
                <a14:useLocalDpi xmlns:a14="http://schemas.microsoft.com/office/drawing/2010/main" val="0"/>
              </a:ext>
            </a:extLst>
          </a:blip>
          <a:srcRect t="18259" b="18259"/>
          <a:stretch>
            <a:fillRect/>
          </a:stretch>
        </p:blipFill>
        <p:spPr>
          <a:prstGeom prst="rect">
            <a:avLst/>
          </a:prstGeom>
        </p:spPr>
      </p:pic>
      <p:pic>
        <p:nvPicPr>
          <p:cNvPr id="6" name="Content Placeholder 2" descr="IMG_2563.jpg"/>
          <p:cNvPicPr>
            <a:picLocks noGrp="1" noChangeAspect="1"/>
          </p:cNvPicPr>
          <p:nvPr>
            <p:ph idx="1"/>
          </p:nvPr>
        </p:nvPicPr>
        <p:blipFill>
          <a:blip r:embed="rId3" cstate="print">
            <a:extLst>
              <a:ext uri="{28A0092B-C50C-407E-A947-70E740481C1C}">
                <a14:useLocalDpi xmlns:a14="http://schemas.microsoft.com/office/drawing/2010/main" val="0"/>
              </a:ext>
            </a:extLst>
          </a:blip>
          <a:srcRect t="18254" b="18254"/>
          <a:stretch>
            <a:fillRect/>
          </a:stretch>
        </p:blipFill>
        <p:spPr>
          <a:xfrm>
            <a:off x="2555776" y="2564904"/>
            <a:ext cx="5407028" cy="2574776"/>
          </a:xfrm>
        </p:spPr>
      </p:pic>
    </p:spTree>
    <p:extLst>
      <p:ext uri="{BB962C8B-B14F-4D97-AF65-F5344CB8AC3E}">
        <p14:creationId xmlns:p14="http://schemas.microsoft.com/office/powerpoint/2010/main" val="239537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71600" y="1052736"/>
            <a:ext cx="6400800" cy="1080120"/>
          </a:xfrm>
        </p:spPr>
        <p:txBody>
          <a:bodyPr>
            <a:noAutofit/>
          </a:bodyPr>
          <a:lstStyle/>
          <a:p>
            <a:r>
              <a:rPr lang="en-US" sz="1600" dirty="0" smtClean="0"/>
              <a:t>Brooklyn &amp; Staten Island Division students all come together for the BBT’s Annual Winter &amp; Spring Performances</a:t>
            </a:r>
            <a:endParaRPr lang="en-US" sz="1600" dirty="0"/>
          </a:p>
        </p:txBody>
      </p:sp>
      <p:sp>
        <p:nvSpPr>
          <p:cNvPr id="4" name="Slide Number Placeholder 3"/>
          <p:cNvSpPr>
            <a:spLocks noGrp="1"/>
          </p:cNvSpPr>
          <p:nvPr>
            <p:ph type="sldNum" sz="quarter" idx="12"/>
          </p:nvPr>
        </p:nvSpPr>
        <p:spPr/>
        <p:txBody>
          <a:bodyPr/>
          <a:lstStyle/>
          <a:p>
            <a:fld id="{6C94E62E-642B-4DC7-AF17-F961165C6701}" type="slidenum">
              <a:rPr lang="en-GB" smtClean="0"/>
              <a:t>4</a:t>
            </a:fld>
            <a:endParaRPr lang="en-GB" dirty="0"/>
          </a:p>
        </p:txBody>
      </p:sp>
      <p:pic>
        <p:nvPicPr>
          <p:cNvPr id="6" name="Content Placeholder 2" descr="IMG_2563.jpg"/>
          <p:cNvPicPr>
            <a:picLocks noGrp="1" noChangeAspect="1"/>
          </p:cNvPicPr>
          <p:nvPr>
            <p:ph idx="1"/>
          </p:nvPr>
        </p:nvPicPr>
        <p:blipFill>
          <a:blip r:embed="rId2" cstate="print">
            <a:extLst>
              <a:ext uri="{28A0092B-C50C-407E-A947-70E740481C1C}">
                <a14:useLocalDpi xmlns:a14="http://schemas.microsoft.com/office/drawing/2010/main" val="0"/>
              </a:ext>
            </a:extLst>
          </a:blip>
          <a:srcRect t="18271" b="18271"/>
          <a:stretch>
            <a:fillRect/>
          </a:stretch>
        </p:blipFill>
        <p:spPr>
          <a:xfrm>
            <a:off x="1259632" y="2492896"/>
            <a:ext cx="6552728" cy="3168352"/>
          </a:xfrm>
        </p:spPr>
      </p:pic>
    </p:spTree>
    <p:extLst>
      <p:ext uri="{BB962C8B-B14F-4D97-AF65-F5344CB8AC3E}">
        <p14:creationId xmlns:p14="http://schemas.microsoft.com/office/powerpoint/2010/main" val="3830952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C94E62E-642B-4DC7-AF17-F961165C6701}" type="slidenum">
              <a:rPr lang="en-GB" smtClean="0"/>
              <a:t>5</a:t>
            </a:fld>
            <a:endParaRPr lang="en-GB" dirty="0"/>
          </a:p>
        </p:txBody>
      </p:sp>
      <p:pic>
        <p:nvPicPr>
          <p:cNvPr id="6" name="Picture 5" descr="IMG_2500.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1772816"/>
            <a:ext cx="2744470" cy="3888432"/>
          </a:xfrm>
          <a:prstGeom prst="rect">
            <a:avLst/>
          </a:prstGeom>
        </p:spPr>
      </p:pic>
      <p:pic>
        <p:nvPicPr>
          <p:cNvPr id="9" name="Picture 8" descr="IMG_044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556792"/>
            <a:ext cx="2867145" cy="3959536"/>
          </a:xfrm>
          <a:prstGeom prst="rect">
            <a:avLst/>
          </a:prstGeom>
        </p:spPr>
      </p:pic>
      <p:sp>
        <p:nvSpPr>
          <p:cNvPr id="12" name="TextBox 11"/>
          <p:cNvSpPr txBox="1"/>
          <p:nvPr/>
        </p:nvSpPr>
        <p:spPr>
          <a:xfrm>
            <a:off x="1475656" y="1124744"/>
            <a:ext cx="5760640" cy="369332"/>
          </a:xfrm>
          <a:prstGeom prst="rect">
            <a:avLst/>
          </a:prstGeom>
          <a:noFill/>
        </p:spPr>
        <p:txBody>
          <a:bodyPr wrap="square" rtlCol="0">
            <a:spAutoFit/>
          </a:bodyPr>
          <a:lstStyle/>
          <a:p>
            <a:r>
              <a:rPr lang="en-US" dirty="0" smtClean="0"/>
              <a:t>We teach to all ages and all levels of dance technique….   </a:t>
            </a:r>
            <a:endParaRPr lang="en-US" dirty="0"/>
          </a:p>
        </p:txBody>
      </p:sp>
    </p:spTree>
    <p:extLst>
      <p:ext uri="{BB962C8B-B14F-4D97-AF65-F5344CB8AC3E}">
        <p14:creationId xmlns:p14="http://schemas.microsoft.com/office/powerpoint/2010/main" val="370732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Afterschool program</a:t>
            </a:r>
            <a:endParaRPr lang="en-US" dirty="0"/>
          </a:p>
        </p:txBody>
      </p:sp>
      <p:sp>
        <p:nvSpPr>
          <p:cNvPr id="3" name="Content Placeholder 2"/>
          <p:cNvSpPr>
            <a:spLocks noGrp="1"/>
          </p:cNvSpPr>
          <p:nvPr>
            <p:ph idx="1"/>
          </p:nvPr>
        </p:nvSpPr>
        <p:spPr>
          <a:xfrm>
            <a:off x="1371600" y="2438400"/>
            <a:ext cx="6400800" cy="3294856"/>
          </a:xfrm>
        </p:spPr>
        <p:txBody>
          <a:bodyPr>
            <a:normAutofit fontScale="92500"/>
          </a:bodyPr>
          <a:lstStyle/>
          <a:p>
            <a:r>
              <a:rPr lang="en-US" sz="1500" dirty="0" smtClean="0"/>
              <a:t>Second year of the BBT afterschool program at PS 215 Morris H. Weiss Elementary School.</a:t>
            </a:r>
          </a:p>
          <a:p>
            <a:r>
              <a:rPr lang="en-US" sz="1500" dirty="0" smtClean="0"/>
              <a:t>First </a:t>
            </a:r>
            <a:r>
              <a:rPr lang="en-US" sz="1500" dirty="0" smtClean="0"/>
              <a:t>and Second grades learning basics of ballet, appreciation of the dance arts, and acting skills, all leading to their production of the Small Story Ballet “Peter and the Wolf” </a:t>
            </a:r>
          </a:p>
          <a:p>
            <a:r>
              <a:rPr lang="en-US" sz="1500" cap="all" dirty="0" smtClean="0"/>
              <a:t>Thank you to NEW </a:t>
            </a:r>
            <a:r>
              <a:rPr lang="en-US" sz="1500" cap="all" dirty="0"/>
              <a:t>YORK CITY DEPARTMENT OF CULTURAL AFFAIRS </a:t>
            </a:r>
            <a:r>
              <a:rPr lang="en-US" sz="1500" cap="all" dirty="0" smtClean="0"/>
              <a:t>and THE </a:t>
            </a:r>
            <a:r>
              <a:rPr lang="en-US" sz="1500" cap="all" dirty="0"/>
              <a:t>CITY </a:t>
            </a:r>
            <a:r>
              <a:rPr lang="en-US" sz="1500" cap="all" dirty="0" smtClean="0"/>
              <a:t>COUNCIL</a:t>
            </a:r>
            <a:r>
              <a:rPr lang="en-US" sz="1500" cap="all" dirty="0"/>
              <a:t> </a:t>
            </a:r>
            <a:r>
              <a:rPr lang="en-US" sz="1500" cap="all" dirty="0" smtClean="0"/>
              <a:t>for their continuous support. </a:t>
            </a:r>
          </a:p>
          <a:p>
            <a:r>
              <a:rPr lang="en-US" sz="1500" cap="all" dirty="0" smtClean="0"/>
              <a:t>Many Thanks to the PS 215 principle and assistant principle: </a:t>
            </a:r>
            <a:r>
              <a:rPr lang="en-US" dirty="0" err="1" smtClean="0"/>
              <a:t>Antonella</a:t>
            </a:r>
            <a:r>
              <a:rPr lang="en-US" dirty="0" smtClean="0"/>
              <a:t> </a:t>
            </a:r>
            <a:r>
              <a:rPr lang="en-US" dirty="0" err="1"/>
              <a:t>Bove</a:t>
            </a:r>
            <a:r>
              <a:rPr lang="en-US" dirty="0"/>
              <a:t>   </a:t>
            </a:r>
            <a:r>
              <a:rPr lang="en-US" dirty="0" smtClean="0"/>
              <a:t>Ellen </a:t>
            </a:r>
            <a:r>
              <a:rPr lang="en-US" dirty="0" err="1"/>
              <a:t>Resnick</a:t>
            </a:r>
            <a:endParaRPr lang="en-US" dirty="0"/>
          </a:p>
          <a:p>
            <a:pPr indent="0">
              <a:buNone/>
            </a:pPr>
            <a:endParaRPr lang="en-US" cap="all" dirty="0"/>
          </a:p>
          <a:p>
            <a:endParaRPr lang="en-US" dirty="0" smtClean="0"/>
          </a:p>
        </p:txBody>
      </p:sp>
      <p:sp>
        <p:nvSpPr>
          <p:cNvPr id="4" name="Slide Number Placeholder 3"/>
          <p:cNvSpPr>
            <a:spLocks noGrp="1"/>
          </p:cNvSpPr>
          <p:nvPr>
            <p:ph type="sldNum" sz="quarter" idx="12"/>
          </p:nvPr>
        </p:nvSpPr>
        <p:spPr/>
        <p:txBody>
          <a:bodyPr/>
          <a:lstStyle/>
          <a:p>
            <a:fld id="{6C94E62E-642B-4DC7-AF17-F961165C6701}" type="slidenum">
              <a:rPr lang="en-GB" smtClean="0"/>
              <a:t>6</a:t>
            </a:fld>
            <a:endParaRPr lang="en-GB" dirty="0"/>
          </a:p>
        </p:txBody>
      </p:sp>
    </p:spTree>
    <p:extLst>
      <p:ext uri="{BB962C8B-B14F-4D97-AF65-F5344CB8AC3E}">
        <p14:creationId xmlns:p14="http://schemas.microsoft.com/office/powerpoint/2010/main" val="2884519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7</a:t>
            </a:fld>
            <a:endParaRPr lang="en-GB" dirty="0"/>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b="6332"/>
          <a:stretch/>
        </p:blipFill>
        <p:spPr bwMode="auto">
          <a:xfrm>
            <a:off x="1763688" y="1772816"/>
            <a:ext cx="5544615" cy="3456383"/>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36127778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C94E62E-642B-4DC7-AF17-F961165C6701}" type="slidenum">
              <a:rPr lang="en-GB" smtClean="0"/>
              <a:t>8</a:t>
            </a:fld>
            <a:endParaRPr lang="en-GB" dirty="0"/>
          </a:p>
        </p:txBody>
      </p:sp>
    </p:spTree>
    <p:extLst>
      <p:ext uri="{BB962C8B-B14F-4D97-AF65-F5344CB8AC3E}">
        <p14:creationId xmlns:p14="http://schemas.microsoft.com/office/powerpoint/2010/main" val="1607548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Prokofiev &amp; His Story</a:t>
            </a:r>
            <a:endParaRPr lang="en-US" dirty="0"/>
          </a:p>
        </p:txBody>
      </p:sp>
      <p:sp>
        <p:nvSpPr>
          <p:cNvPr id="3" name="Content Placeholder 2"/>
          <p:cNvSpPr>
            <a:spLocks noGrp="1"/>
          </p:cNvSpPr>
          <p:nvPr>
            <p:ph idx="1"/>
          </p:nvPr>
        </p:nvSpPr>
        <p:spPr/>
        <p:txBody>
          <a:bodyPr/>
          <a:lstStyle/>
          <a:p>
            <a:r>
              <a:rPr lang="en-US" b="1" dirty="0"/>
              <a:t>In 1936, the Children’s Theatre in Moscow asked Prokofiev to write a new symphony for children.  They wanted a piece of music that would appeal to children and create an interest in orchestral music.  Prokofiev wrote the story and music in just four days!  It was first performed in 1936 but did not attract very much attention.  Today, it is one of the most well-known and well-loved pieces of orchestral music.</a:t>
            </a:r>
            <a:endParaRPr lang="en-US" dirty="0"/>
          </a:p>
          <a:p>
            <a:endParaRPr lang="en-US" dirty="0"/>
          </a:p>
        </p:txBody>
      </p:sp>
      <p:sp>
        <p:nvSpPr>
          <p:cNvPr id="4" name="Slide Number Placeholder 3"/>
          <p:cNvSpPr>
            <a:spLocks noGrp="1"/>
          </p:cNvSpPr>
          <p:nvPr>
            <p:ph type="sldNum" sz="quarter" idx="12"/>
          </p:nvPr>
        </p:nvSpPr>
        <p:spPr/>
        <p:txBody>
          <a:bodyPr/>
          <a:lstStyle/>
          <a:p>
            <a:fld id="{6C94E62E-642B-4DC7-AF17-F961165C6701}" type="slidenum">
              <a:rPr lang="en-GB" smtClean="0"/>
              <a:t>9</a:t>
            </a:fld>
            <a:endParaRPr lang="en-GB" dirty="0"/>
          </a:p>
        </p:txBody>
      </p:sp>
    </p:spTree>
    <p:extLst>
      <p:ext uri="{BB962C8B-B14F-4D97-AF65-F5344CB8AC3E}">
        <p14:creationId xmlns:p14="http://schemas.microsoft.com/office/powerpoint/2010/main" val="3949473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C94E62E-642B-4DC7-AF17-F961165C6701}" type="slidenum">
              <a:rPr lang="en-GB" smtClean="0"/>
              <a:t>10</a:t>
            </a:fld>
            <a:endParaRPr lang="en-GB" dirty="0"/>
          </a:p>
        </p:txBody>
      </p:sp>
      <p:pic>
        <p:nvPicPr>
          <p:cNvPr id="5" name="Content Placeholder 4" descr="C:\Users\tkupradze\Desktop\თამთ გთხოვ არ წაშალო. ამას ვიხმარ ახალგაზრდა ელჩის ფოლდერად და ზოგჯერ ვიმუშავებ ხოლმე შენს კომპზე. მეღსი\peter-and-the-wolf-prokofiev-structure.jpg"/>
          <p:cNvPicPr>
            <a:picLocks noGrp="1"/>
          </p:cNvPicPr>
          <p:nvPr>
            <p:ph idx="1"/>
          </p:nvPr>
        </p:nvPicPr>
        <p:blipFill rotWithShape="1">
          <a:blip r:embed="rId2">
            <a:extLst>
              <a:ext uri="{28A0092B-C50C-407E-A947-70E740481C1C}">
                <a14:useLocalDpi xmlns:a14="http://schemas.microsoft.com/office/drawing/2010/main" val="0"/>
              </a:ext>
            </a:extLst>
          </a:blip>
          <a:srcRect l="-4106" t="220" r="1652" b="-194"/>
          <a:stretch/>
        </p:blipFill>
        <p:spPr bwMode="auto">
          <a:xfrm>
            <a:off x="1403648" y="1069399"/>
            <a:ext cx="5904656" cy="4726363"/>
          </a:xfrm>
          <a:prstGeom prst="rect">
            <a:avLst/>
          </a:prstGeom>
          <a:noFill/>
          <a:ln>
            <a:noFill/>
          </a:ln>
        </p:spPr>
      </p:pic>
    </p:spTree>
    <p:extLst>
      <p:ext uri="{BB962C8B-B14F-4D97-AF65-F5344CB8AC3E}">
        <p14:creationId xmlns:p14="http://schemas.microsoft.com/office/powerpoint/2010/main" val="239537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71600" y="980728"/>
            <a:ext cx="6400800" cy="1000472"/>
          </a:xfrm>
        </p:spPr>
        <p:txBody>
          <a:bodyPr>
            <a:normAutofit fontScale="90000"/>
          </a:bodyPr>
          <a:lstStyle/>
          <a:p>
            <a:r>
              <a:rPr lang="en-US" dirty="0" smtClean="0"/>
              <a:t/>
            </a:r>
            <a:br>
              <a:rPr lang="en-US" dirty="0" smtClean="0"/>
            </a:br>
            <a:r>
              <a:rPr lang="en-US" b="1" dirty="0" smtClean="0"/>
              <a:t>Symbolism &amp; Zeitgeist </a:t>
            </a: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Story is Simple and Easy to Understand for the Children, however it caries few important messages and lessons </a:t>
            </a:r>
          </a:p>
          <a:p>
            <a:r>
              <a:rPr lang="en-US" dirty="0" smtClean="0"/>
              <a:t>Peter </a:t>
            </a:r>
            <a:r>
              <a:rPr lang="en-US" dirty="0"/>
              <a:t>lives in the country with his grandfather. His grandfather tells Peter not to play in the meadow, because a wolf lives in the forest, but Peter does not listen. He leaves the gate open and goes into a green meadow. Little ducklings follow Peter, when the see that gate is open. In the meadow Peter meets and plays with the birds, cat, butterfly and little ducklings. The wolf comes out of the forest into the meadow and eats the duck. Peter is brave and, with the help of the cat and birds, he catches the wolf. Hunters help him put the wolf into a cage and take him to the zoo. Grandfather is very surprised when he sees what Peter has done.</a:t>
            </a:r>
          </a:p>
          <a:p>
            <a:endParaRPr lang="en-US" dirty="0"/>
          </a:p>
        </p:txBody>
      </p:sp>
      <p:sp>
        <p:nvSpPr>
          <p:cNvPr id="4" name="Slide Number Placeholder 3"/>
          <p:cNvSpPr>
            <a:spLocks noGrp="1"/>
          </p:cNvSpPr>
          <p:nvPr>
            <p:ph type="sldNum" sz="quarter" idx="12"/>
          </p:nvPr>
        </p:nvSpPr>
        <p:spPr/>
        <p:txBody>
          <a:bodyPr/>
          <a:lstStyle/>
          <a:p>
            <a:fld id="{6C94E62E-642B-4DC7-AF17-F961165C6701}" type="slidenum">
              <a:rPr lang="en-GB" smtClean="0"/>
              <a:t>11</a:t>
            </a:fld>
            <a:endParaRPr lang="en-GB" dirty="0"/>
          </a:p>
        </p:txBody>
      </p:sp>
    </p:spTree>
    <p:extLst>
      <p:ext uri="{BB962C8B-B14F-4D97-AF65-F5344CB8AC3E}">
        <p14:creationId xmlns:p14="http://schemas.microsoft.com/office/powerpoint/2010/main" val="3949473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979712" y="1268760"/>
            <a:ext cx="5194920" cy="648072"/>
          </a:xfrm>
        </p:spPr>
        <p:txBody>
          <a:bodyPr>
            <a:normAutofit/>
          </a:bodyPr>
          <a:lstStyle/>
          <a:p>
            <a:pPr marL="0" indent="0">
              <a:spcBef>
                <a:spcPts val="0"/>
              </a:spcBef>
              <a:spcAft>
                <a:spcPts val="600"/>
              </a:spcAft>
            </a:pPr>
            <a:r>
              <a:rPr lang="en-GB" sz="2800" b="1" dirty="0" smtClean="0">
                <a:effectLst>
                  <a:outerShdw blurRad="38100" dist="38100" dir="2700000" algn="tl">
                    <a:srgbClr val="000000">
                      <a:alpha val="43137"/>
                    </a:srgbClr>
                  </a:outerShdw>
                </a:effectLst>
              </a:rPr>
              <a:t>Cast &amp; Characters </a:t>
            </a:r>
            <a:endParaRPr lang="en-GB" sz="28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12</a:t>
            </a:fld>
            <a:endParaRPr lang="en-GB" dirty="0"/>
          </a:p>
        </p:txBody>
      </p:sp>
      <p:sp>
        <p:nvSpPr>
          <p:cNvPr id="5" name="Rectangle 4"/>
          <p:cNvSpPr/>
          <p:nvPr/>
        </p:nvSpPr>
        <p:spPr>
          <a:xfrm>
            <a:off x="1475656" y="2276872"/>
            <a:ext cx="6048672" cy="3293209"/>
          </a:xfrm>
          <a:prstGeom prst="rect">
            <a:avLst/>
          </a:prstGeom>
        </p:spPr>
        <p:txBody>
          <a:bodyPr wrap="square">
            <a:spAutoFit/>
          </a:bodyPr>
          <a:lstStyle/>
          <a:p>
            <a:pPr algn="ctr"/>
            <a:r>
              <a:rPr lang="en-US" sz="1600" b="1" i="1" dirty="0"/>
              <a:t>Peter and his friend: </a:t>
            </a:r>
            <a:r>
              <a:rPr lang="en-US" sz="1600" b="1" i="1" dirty="0" err="1"/>
              <a:t>Britanny</a:t>
            </a:r>
            <a:r>
              <a:rPr lang="en-US" sz="1600" b="1" i="1" dirty="0"/>
              <a:t> Liang &amp; Anna </a:t>
            </a:r>
            <a:r>
              <a:rPr lang="en-US" sz="1600" b="1" i="1" dirty="0" err="1"/>
              <a:t>Vagele</a:t>
            </a:r>
            <a:endParaRPr lang="en-US" sz="1600" b="1" dirty="0"/>
          </a:p>
          <a:p>
            <a:pPr algn="ctr"/>
            <a:r>
              <a:rPr lang="en-US" sz="1600" b="1" i="1" dirty="0"/>
              <a:t>Wolf - Elizabeth </a:t>
            </a:r>
            <a:r>
              <a:rPr lang="en-US" sz="1600" b="1" i="1" dirty="0" err="1"/>
              <a:t>Strakovsky</a:t>
            </a:r>
            <a:endParaRPr lang="en-US" sz="1600" b="1" dirty="0"/>
          </a:p>
          <a:p>
            <a:pPr algn="ctr" fontAlgn="base"/>
            <a:r>
              <a:rPr lang="en-US" sz="1600" b="1" i="1" dirty="0"/>
              <a:t>Birds - Sofia </a:t>
            </a:r>
            <a:r>
              <a:rPr lang="en-US" sz="1600" b="1" i="1" dirty="0" err="1"/>
              <a:t>Mdahe</a:t>
            </a:r>
            <a:r>
              <a:rPr lang="en-US" sz="1600" b="1" i="1" dirty="0"/>
              <a:t>, Sheen Lola Heady, </a:t>
            </a:r>
            <a:endParaRPr lang="en-US" sz="1600" b="1" dirty="0"/>
          </a:p>
          <a:p>
            <a:pPr algn="ctr" fontAlgn="base"/>
            <a:r>
              <a:rPr lang="en-US" sz="1600" b="1" i="1" dirty="0"/>
              <a:t>             Alexia E. </a:t>
            </a:r>
            <a:r>
              <a:rPr lang="en-US" sz="1600" b="1" i="1" dirty="0" err="1"/>
              <a:t>Matskevich</a:t>
            </a:r>
            <a:r>
              <a:rPr lang="en-US" sz="1600" b="1" i="1" dirty="0"/>
              <a:t>, Felicia Chan,</a:t>
            </a:r>
            <a:endParaRPr lang="en-US" sz="1600" b="1" dirty="0"/>
          </a:p>
          <a:p>
            <a:pPr algn="ctr" fontAlgn="base"/>
            <a:r>
              <a:rPr lang="en-US" sz="1600" b="1" i="1" dirty="0"/>
              <a:t>                Elizabeth </a:t>
            </a:r>
            <a:r>
              <a:rPr lang="en-US" sz="1600" b="1" i="1" dirty="0" err="1"/>
              <a:t>Razpopova</a:t>
            </a:r>
            <a:r>
              <a:rPr lang="en-US" sz="1600" b="1" i="1" dirty="0"/>
              <a:t>, Jing </a:t>
            </a:r>
            <a:r>
              <a:rPr lang="en-US" sz="1600" b="1" i="1" dirty="0" err="1"/>
              <a:t>Hueng</a:t>
            </a:r>
            <a:endParaRPr lang="en-US" sz="1600" b="1" dirty="0"/>
          </a:p>
          <a:p>
            <a:pPr algn="ctr" fontAlgn="base"/>
            <a:r>
              <a:rPr lang="en-US" sz="1600" b="1" i="1" dirty="0"/>
              <a:t>Ducklings - Vivian Lin, </a:t>
            </a:r>
            <a:r>
              <a:rPr lang="en-US" sz="1600" b="1" i="1" dirty="0" err="1"/>
              <a:t>Leyla</a:t>
            </a:r>
            <a:r>
              <a:rPr lang="en-US" sz="1600" b="1" i="1" dirty="0"/>
              <a:t> </a:t>
            </a:r>
            <a:r>
              <a:rPr lang="en-US" sz="1600" b="1" i="1" dirty="0" err="1"/>
              <a:t>Laruiocco</a:t>
            </a:r>
            <a:r>
              <a:rPr lang="en-US" sz="1600" b="1" i="1" dirty="0"/>
              <a:t> Heady</a:t>
            </a:r>
            <a:endParaRPr lang="en-US" sz="1600" b="1" dirty="0"/>
          </a:p>
          <a:p>
            <a:pPr algn="ctr" fontAlgn="base"/>
            <a:r>
              <a:rPr lang="en-US" sz="1600" b="1" i="1" dirty="0"/>
              <a:t>Butterfly - </a:t>
            </a:r>
            <a:r>
              <a:rPr lang="en-US" sz="1600" b="1" i="1" dirty="0" err="1"/>
              <a:t>Farangiz</a:t>
            </a:r>
            <a:r>
              <a:rPr lang="en-US" sz="1600" b="1" i="1" dirty="0"/>
              <a:t> </a:t>
            </a:r>
            <a:r>
              <a:rPr lang="en-US" sz="1600" b="1" i="1" dirty="0" err="1"/>
              <a:t>Majitova</a:t>
            </a:r>
            <a:endParaRPr lang="en-US" sz="1600" b="1" dirty="0"/>
          </a:p>
          <a:p>
            <a:pPr algn="ctr" fontAlgn="base"/>
            <a:r>
              <a:rPr lang="en-US" sz="1600" b="1" i="1" dirty="0"/>
              <a:t>Cat - Gabriela Gonzalez</a:t>
            </a:r>
            <a:endParaRPr lang="en-US" sz="1600" b="1" dirty="0"/>
          </a:p>
          <a:p>
            <a:pPr algn="ctr"/>
            <a:r>
              <a:rPr lang="en-US" sz="1600" b="1" i="1" dirty="0"/>
              <a:t>Hunters -  Emily </a:t>
            </a:r>
            <a:r>
              <a:rPr lang="en-US" sz="1600" b="1" i="1" dirty="0" err="1"/>
              <a:t>Portuov</a:t>
            </a:r>
            <a:r>
              <a:rPr lang="en-US" sz="1600" b="1" i="1" dirty="0"/>
              <a:t> </a:t>
            </a:r>
            <a:endParaRPr lang="en-US" sz="1600" b="1" dirty="0"/>
          </a:p>
          <a:p>
            <a:pPr algn="ctr"/>
            <a:r>
              <a:rPr lang="en-US" sz="1600" b="1" i="1" dirty="0"/>
              <a:t>                     Isabella </a:t>
            </a:r>
            <a:r>
              <a:rPr lang="en-US" sz="1600" b="1" i="1" dirty="0" err="1"/>
              <a:t>Goicoechea</a:t>
            </a:r>
            <a:endParaRPr lang="en-US" sz="1600" b="1" dirty="0"/>
          </a:p>
          <a:p>
            <a:pPr algn="ctr" fontAlgn="base"/>
            <a:r>
              <a:rPr lang="en-US" sz="1600" b="1" i="1" dirty="0"/>
              <a:t>                   Lorie </a:t>
            </a:r>
            <a:r>
              <a:rPr lang="en-US" sz="1600" b="1" i="1" dirty="0" err="1"/>
              <a:t>Sobieszczuk</a:t>
            </a:r>
            <a:r>
              <a:rPr lang="en-US" sz="1600" b="1" i="1" dirty="0"/>
              <a:t>,</a:t>
            </a:r>
            <a:endParaRPr lang="en-US" sz="1600" b="1" dirty="0"/>
          </a:p>
          <a:p>
            <a:pPr algn="ctr"/>
            <a:r>
              <a:rPr lang="en-US" sz="1600" b="1" i="1" dirty="0"/>
              <a:t>                    </a:t>
            </a:r>
            <a:r>
              <a:rPr lang="en-US" sz="1600" b="1" i="1" dirty="0" err="1"/>
              <a:t>Sherlyn</a:t>
            </a:r>
            <a:r>
              <a:rPr lang="en-US" sz="1600" b="1" i="1" dirty="0"/>
              <a:t> Hernandez,               </a:t>
            </a:r>
            <a:endParaRPr lang="en-US" sz="1600" b="1" dirty="0"/>
          </a:p>
          <a:p>
            <a:pPr algn="ctr"/>
            <a:r>
              <a:rPr lang="en-US" sz="1600" b="1" i="1" dirty="0"/>
              <a:t>Grandmother - L.A. </a:t>
            </a:r>
            <a:r>
              <a:rPr lang="en-US" sz="1600" b="1" i="1" dirty="0" err="1"/>
              <a:t>Ruocco</a:t>
            </a:r>
            <a:r>
              <a:rPr lang="en-US" sz="1600" b="1" i="1" dirty="0"/>
              <a:t> Heady</a:t>
            </a:r>
            <a:endParaRPr lang="en-US" sz="1600" b="1" dirty="0"/>
          </a:p>
        </p:txBody>
      </p:sp>
    </p:spTree>
    <p:extLst>
      <p:ext uri="{BB962C8B-B14F-4D97-AF65-F5344CB8AC3E}">
        <p14:creationId xmlns:p14="http://schemas.microsoft.com/office/powerpoint/2010/main" val="2026778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259632" y="3140968"/>
            <a:ext cx="6707088" cy="2376264"/>
          </a:xfrm>
        </p:spPr>
        <p:txBody>
          <a:bodyPr>
            <a:normAutofit/>
          </a:bodyPr>
          <a:lstStyle/>
          <a:p>
            <a:pPr marL="0" indent="0">
              <a:spcBef>
                <a:spcPts val="0"/>
              </a:spcBef>
              <a:spcAft>
                <a:spcPts val="600"/>
              </a:spcAft>
            </a:pPr>
            <a:r>
              <a:rPr lang="en-GB" b="1" i="1" dirty="0" smtClean="0">
                <a:effectLst>
                  <a:outerShdw blurRad="38100" dist="38100" dir="2700000" algn="tl">
                    <a:srgbClr val="000000">
                      <a:alpha val="43137"/>
                    </a:srgbClr>
                  </a:outerShdw>
                </a:effectLst>
                <a:latin typeface="Goudy Old Style"/>
                <a:cs typeface="Goudy Old Style"/>
              </a:rPr>
              <a:t>Thank you for coming and enjoy the performance </a:t>
            </a:r>
            <a:br>
              <a:rPr lang="en-GB" b="1" i="1" dirty="0" smtClean="0">
                <a:effectLst>
                  <a:outerShdw blurRad="38100" dist="38100" dir="2700000" algn="tl">
                    <a:srgbClr val="000000">
                      <a:alpha val="43137"/>
                    </a:srgbClr>
                  </a:outerShdw>
                </a:effectLst>
                <a:latin typeface="Goudy Old Style"/>
                <a:cs typeface="Goudy Old Style"/>
              </a:rPr>
            </a:br>
            <a:r>
              <a:rPr lang="en-GB" sz="1600" b="1" i="1" dirty="0" smtClean="0">
                <a:effectLst>
                  <a:outerShdw blurRad="38100" dist="38100" dir="2700000" algn="tl">
                    <a:srgbClr val="000000">
                      <a:alpha val="43137"/>
                    </a:srgbClr>
                  </a:outerShdw>
                </a:effectLst>
                <a:latin typeface="Goudy Old Style"/>
                <a:cs typeface="Goudy Old Style"/>
              </a:rPr>
              <a:t>@ Brooklyn, NYC 2016</a:t>
            </a:r>
            <a:endParaRPr lang="en-GB" sz="1600" b="1" i="1" dirty="0">
              <a:effectLst>
                <a:outerShdw blurRad="38100" dist="38100" dir="2700000" algn="tl">
                  <a:srgbClr val="000000">
                    <a:alpha val="43137"/>
                  </a:srgbClr>
                </a:outerShdw>
              </a:effectLst>
              <a:latin typeface="Goudy Old Style"/>
              <a:cs typeface="Goudy Old Style"/>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13</a:t>
            </a:fld>
            <a:endParaRPr lang="en-GB" dirty="0"/>
          </a:p>
        </p:txBody>
      </p:sp>
    </p:spTree>
    <p:extLst>
      <p:ext uri="{BB962C8B-B14F-4D97-AF65-F5344CB8AC3E}">
        <p14:creationId xmlns:p14="http://schemas.microsoft.com/office/powerpoint/2010/main" val="2037293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14</a:t>
            </a:fld>
            <a:endParaRPr lang="en-GB" dirty="0"/>
          </a:p>
        </p:txBody>
      </p:sp>
    </p:spTree>
    <p:extLst>
      <p:ext uri="{BB962C8B-B14F-4D97-AF65-F5344CB8AC3E}">
        <p14:creationId xmlns:p14="http://schemas.microsoft.com/office/powerpoint/2010/main" val="21524283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Couture.thmx</Template>
  <TotalTime>812</TotalTime>
  <Words>530</Words>
  <Application>Microsoft Office PowerPoint</Application>
  <PresentationFormat>On-screen Show (4:3)</PresentationFormat>
  <Paragraphs>62</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Garamond</vt:lpstr>
      <vt:lpstr>Goudy Old Style</vt:lpstr>
      <vt:lpstr>Wingdings</vt:lpstr>
      <vt:lpstr>Couture</vt:lpstr>
      <vt:lpstr>Welcome </vt:lpstr>
      <vt:lpstr>Who we are </vt:lpstr>
      <vt:lpstr>School of Russian American Ballet </vt:lpstr>
      <vt:lpstr>Brooklyn &amp; Staten Island Division students all come together for the BBT’s Annual Winter &amp; Spring Performances</vt:lpstr>
      <vt:lpstr>PowerPoint Presentation</vt:lpstr>
      <vt:lpstr>Afterschool program</vt:lpstr>
      <vt:lpstr>PowerPoint Presentation</vt:lpstr>
      <vt:lpstr>PowerPoint Presentation</vt:lpstr>
      <vt:lpstr>Prokofiev &amp; His Story</vt:lpstr>
      <vt:lpstr>PowerPoint Presentation</vt:lpstr>
      <vt:lpstr> Symbolism &amp; Zeitgeist </vt:lpstr>
      <vt:lpstr>Cast &amp; Characters </vt:lpstr>
      <vt:lpstr>Thank you for coming and enjoy the performance  @ Brooklyn, NYC 2016</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Tanya</cp:lastModifiedBy>
  <cp:revision>22</cp:revision>
  <cp:lastPrinted>2016-06-17T03:57:04Z</cp:lastPrinted>
  <dcterms:created xsi:type="dcterms:W3CDTF">2014-03-10T10:12:25Z</dcterms:created>
  <dcterms:modified xsi:type="dcterms:W3CDTF">2016-07-07T19:44:46Z</dcterms:modified>
</cp:coreProperties>
</file>