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91" autoAdjust="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E12D44-B234-4BFE-B59F-27CCA5E202F4}" type="datetimeFigureOut">
              <a:rPr lang="en-GB" smtClean="0"/>
              <a:t>07/07/2016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39D37C-4597-4F1B-B12E-BBB896E2F1EE}" type="slidenum">
              <a:rPr lang="en-GB" smtClean="0"/>
              <a:t>‹#›</a:t>
            </a:fld>
            <a:endParaRPr lang="en-GB" dirty="0"/>
          </a:p>
        </p:txBody>
      </p:sp>
    </p:spTree>
    <p:extLst>
      <p:ext uri="{BB962C8B-B14F-4D97-AF65-F5344CB8AC3E}">
        <p14:creationId xmlns:p14="http://schemas.microsoft.com/office/powerpoint/2010/main" val="295229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effectLst>
                  <a:outerShdw blurRad="38100" dist="38100" dir="2700000" algn="tl">
                    <a:srgbClr val="000000">
                      <a:alpha val="43137"/>
                    </a:srgbClr>
                  </a:outerShdw>
                </a:effectLst>
              </a:rPr>
              <a:t>Teacher Prompt:</a:t>
            </a:r>
            <a:r>
              <a:rPr lang="en-GB" dirty="0" smtClean="0">
                <a:effectLst>
                  <a:outerShdw blurRad="38100" dist="38100" dir="2700000" algn="tl">
                    <a:srgbClr val="000000">
                      <a:alpha val="43137"/>
                    </a:srgbClr>
                  </a:outerShdw>
                </a:effectLst>
              </a:rPr>
              <a:t> </a:t>
            </a:r>
            <a:br>
              <a:rPr lang="en-GB"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music sounds like Peter is</a:t>
            </a:r>
            <a:r>
              <a:rPr lang="en-GB" sz="1200" baseline="0" dirty="0" smtClean="0">
                <a:effectLst>
                  <a:outerShdw blurRad="38100" dist="38100" dir="2700000" algn="tl">
                    <a:srgbClr val="000000">
                      <a:alpha val="43137"/>
                    </a:srgbClr>
                  </a:outerShdw>
                </a:effectLst>
              </a:rPr>
              <a:t>: </a:t>
            </a:r>
            <a:r>
              <a:rPr lang="en-GB" sz="1200" dirty="0" smtClean="0">
                <a:effectLst>
                  <a:outerShdw blurRad="38100" dist="38100" dir="2700000" algn="tl">
                    <a:srgbClr val="000000">
                      <a:alpha val="43137"/>
                    </a:srgbClr>
                  </a:outerShdw>
                </a:effectLst>
              </a:rPr>
              <a:t>skipping; standing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4</a:t>
            </a:fld>
            <a:endParaRPr lang="en-GB" dirty="0"/>
          </a:p>
        </p:txBody>
      </p:sp>
    </p:spTree>
    <p:extLst>
      <p:ext uri="{BB962C8B-B14F-4D97-AF65-F5344CB8AC3E}">
        <p14:creationId xmlns:p14="http://schemas.microsoft.com/office/powerpoint/2010/main" val="290107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effectLst>
                  <a:outerShdw blurRad="38100" dist="38100" dir="2700000" algn="tl">
                    <a:srgbClr val="000000">
                      <a:alpha val="43137"/>
                    </a:srgbClr>
                  </a:outerShdw>
                </a:effectLst>
              </a:rPr>
              <a:t>Teacher Prompt:</a:t>
            </a:r>
            <a:r>
              <a:rPr lang="en-GB" dirty="0" smtClean="0">
                <a:effectLst>
                  <a:outerShdw blurRad="38100" dist="38100" dir="2700000" algn="tl">
                    <a:srgbClr val="000000">
                      <a:alpha val="43137"/>
                    </a:srgbClr>
                  </a:outerShdw>
                </a:effectLst>
              </a:rPr>
              <a:t> </a:t>
            </a:r>
            <a:br>
              <a:rPr lang="en-GB"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bird sounds like the</a:t>
            </a:r>
            <a:r>
              <a:rPr lang="en-GB" sz="1200" baseline="0" dirty="0" smtClean="0">
                <a:effectLst>
                  <a:outerShdw blurRad="38100" dist="38100" dir="2700000" algn="tl">
                    <a:srgbClr val="000000">
                      <a:alpha val="43137"/>
                    </a:srgbClr>
                  </a:outerShdw>
                </a:effectLst>
              </a:rPr>
              <a:t> </a:t>
            </a:r>
            <a:r>
              <a:rPr lang="en-GB" sz="1200" dirty="0" smtClean="0">
                <a:effectLst>
                  <a:outerShdw blurRad="38100" dist="38100" dir="2700000" algn="tl">
                    <a:srgbClr val="000000">
                      <a:alpha val="43137"/>
                    </a:srgbClr>
                  </a:outerShdw>
                </a:effectLst>
              </a:rPr>
              <a:t>flute; tuba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5</a:t>
            </a:fld>
            <a:endParaRPr lang="en-GB" dirty="0"/>
          </a:p>
        </p:txBody>
      </p:sp>
    </p:spTree>
    <p:extLst>
      <p:ext uri="{BB962C8B-B14F-4D97-AF65-F5344CB8AC3E}">
        <p14:creationId xmlns:p14="http://schemas.microsoft.com/office/powerpoint/2010/main" val="3183890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effectLst>
                  <a:outerShdw blurRad="38100" dist="38100" dir="2700000" algn="tl">
                    <a:srgbClr val="000000">
                      <a:alpha val="43137"/>
                    </a:srgbClr>
                  </a:outerShdw>
                </a:effectLst>
              </a:rPr>
              <a:t>Teacher Prompt:</a:t>
            </a:r>
            <a:r>
              <a:rPr lang="en-GB" dirty="0" smtClean="0">
                <a:effectLst>
                  <a:outerShdw blurRad="38100" dist="38100" dir="2700000" algn="tl">
                    <a:srgbClr val="000000">
                      <a:alpha val="43137"/>
                    </a:srgbClr>
                  </a:outerShdw>
                </a:effectLst>
              </a:rPr>
              <a:t> </a:t>
            </a:r>
            <a:br>
              <a:rPr lang="en-GB"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duck sounds like the</a:t>
            </a:r>
            <a:r>
              <a:rPr lang="en-GB" sz="1200" baseline="0" dirty="0" smtClean="0">
                <a:effectLst>
                  <a:outerShdw blurRad="38100" dist="38100" dir="2700000" algn="tl">
                    <a:srgbClr val="000000">
                      <a:alpha val="43137"/>
                    </a:srgbClr>
                  </a:outerShdw>
                </a:effectLst>
              </a:rPr>
              <a:t> v</a:t>
            </a:r>
            <a:r>
              <a:rPr lang="en-GB" sz="1200" dirty="0" smtClean="0">
                <a:effectLst>
                  <a:outerShdw blurRad="38100" dist="38100" dir="2700000" algn="tl">
                    <a:srgbClr val="000000">
                      <a:alpha val="43137"/>
                    </a:srgbClr>
                  </a:outerShdw>
                </a:effectLst>
              </a:rPr>
              <a:t>iolin; oboe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6</a:t>
            </a:fld>
            <a:endParaRPr lang="en-GB" dirty="0"/>
          </a:p>
        </p:txBody>
      </p:sp>
    </p:spTree>
    <p:extLst>
      <p:ext uri="{BB962C8B-B14F-4D97-AF65-F5344CB8AC3E}">
        <p14:creationId xmlns:p14="http://schemas.microsoft.com/office/powerpoint/2010/main" val="2112321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a line showing the movement of the duck.  Draw another line showing the movement of the bird.</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7</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lines showing the duck (oboe) and the bird (flute) having an argument.</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8</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cat sounds like the</a:t>
            </a:r>
            <a:r>
              <a:rPr lang="en-GB" sz="1200" baseline="0" dirty="0" smtClean="0">
                <a:effectLst>
                  <a:outerShdw blurRad="38100" dist="38100" dir="2700000" algn="tl">
                    <a:srgbClr val="000000">
                      <a:alpha val="43137"/>
                    </a:srgbClr>
                  </a:outerShdw>
                </a:effectLst>
              </a:rPr>
              <a:t> double bass; clarinet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9</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sound of the creeping</a:t>
            </a:r>
            <a:r>
              <a:rPr lang="en-GB" sz="1200" baseline="0" dirty="0" smtClean="0">
                <a:effectLst>
                  <a:outerShdw blurRad="38100" dist="38100" dir="2700000" algn="tl">
                    <a:srgbClr val="000000">
                      <a:alpha val="43137"/>
                    </a:srgbClr>
                  </a:outerShdw>
                </a:effectLst>
              </a:rPr>
              <a:t> cat is loud; soft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10</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the bird flying up into the tree.</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11</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a quacking duck in the pond.</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12</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I hear the cat;</a:t>
            </a:r>
            <a:r>
              <a:rPr lang="en-GB" sz="1200" baseline="0" dirty="0" smtClean="0">
                <a:effectLst>
                  <a:outerShdw blurRad="38100" dist="38100" dir="2700000" algn="tl">
                    <a:srgbClr val="000000">
                      <a:alpha val="43137"/>
                    </a:srgbClr>
                  </a:outerShdw>
                </a:effectLst>
              </a:rPr>
              <a:t> bird; duck (Circle two options)</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13</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Grandfather sounds like the</a:t>
            </a:r>
            <a:r>
              <a:rPr lang="en-GB" sz="1200" baseline="0" dirty="0" smtClean="0">
                <a:effectLst>
                  <a:outerShdw blurRad="38100" dist="38100" dir="2700000" algn="tl">
                    <a:srgbClr val="000000">
                      <a:alpha val="43137"/>
                    </a:srgbClr>
                  </a:outerShdw>
                </a:effectLst>
              </a:rPr>
              <a:t> bassoon; flute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14</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music sounds like Peter is afraid; unafraid</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15</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Grandfather’s music sounds as if he is walking; running</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16</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wolf sounds like a French horn; drum</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17</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a line showing the cat climbing up the tree</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18</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the duck jumping out of the pond.</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19</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When the wolf chases the duck, the music gets faster; slower (Circle</a:t>
            </a:r>
            <a:r>
              <a:rPr lang="en-GB" sz="1200" baseline="0" dirty="0" smtClean="0">
                <a:effectLst>
                  <a:outerShdw blurRad="38100" dist="38100" dir="2700000" algn="tl">
                    <a:srgbClr val="000000">
                      <a:alpha val="43137"/>
                    </a:srgbClr>
                  </a:outerShdw>
                </a:effectLst>
              </a:rPr>
              <a:t>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20</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I hear the trumpet; clarinet; flute (Circle</a:t>
            </a:r>
            <a:r>
              <a:rPr lang="en-GB" sz="1200" baseline="0" dirty="0" smtClean="0">
                <a:effectLst>
                  <a:outerShdw blurRad="38100" dist="38100" dir="2700000" algn="tl">
                    <a:srgbClr val="000000">
                      <a:alpha val="43137"/>
                    </a:srgbClr>
                  </a:outerShdw>
                </a:effectLst>
              </a:rPr>
              <a:t> two options)</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21</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Listen carefully.  I hear the</a:t>
            </a:r>
            <a:r>
              <a:rPr lang="en-GB" sz="1200" baseline="0" dirty="0" smtClean="0">
                <a:effectLst>
                  <a:outerShdw blurRad="38100" dist="38100" dir="2700000" algn="tl">
                    <a:srgbClr val="000000">
                      <a:alpha val="43137"/>
                    </a:srgbClr>
                  </a:outerShdw>
                </a:effectLst>
              </a:rPr>
              <a:t> wolf along with this percussion instrument: cymbal; jingle bells </a:t>
            </a:r>
            <a:r>
              <a:rPr lang="en-GB" sz="1200" dirty="0" smtClean="0">
                <a:effectLst>
                  <a:outerShdw blurRad="38100" dist="38100" dir="2700000" algn="tl">
                    <a:srgbClr val="000000">
                      <a:alpha val="43137"/>
                    </a:srgbClr>
                  </a:outerShdw>
                </a:effectLst>
              </a:rPr>
              <a:t>(Circle</a:t>
            </a:r>
            <a:r>
              <a:rPr lang="en-GB" sz="1200" baseline="0" dirty="0" smtClean="0">
                <a:effectLst>
                  <a:outerShdw blurRad="38100" dist="38100" dir="2700000" algn="tl">
                    <a:srgbClr val="000000">
                      <a:alpha val="43137"/>
                    </a:srgbClr>
                  </a:outerShdw>
                </a:effectLst>
              </a:rPr>
              <a:t>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22</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Peter’s expression as he looks over the</a:t>
            </a:r>
            <a:r>
              <a:rPr lang="en-GB" sz="1200" baseline="0" dirty="0" smtClean="0">
                <a:effectLst>
                  <a:outerShdw blurRad="38100" dist="38100" dir="2700000" algn="tl">
                    <a:srgbClr val="000000">
                      <a:alpha val="43137"/>
                    </a:srgbClr>
                  </a:outerShdw>
                </a:effectLst>
              </a:rPr>
              <a:t> gate.</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23</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I can hear Peter’s actions played by the violins; French</a:t>
            </a:r>
            <a:r>
              <a:rPr lang="en-GB" sz="1200" baseline="0" dirty="0" smtClean="0">
                <a:effectLst>
                  <a:outerShdw blurRad="38100" dist="38100" dir="2700000" algn="tl">
                    <a:srgbClr val="000000">
                      <a:alpha val="43137"/>
                    </a:srgbClr>
                  </a:outerShdw>
                </a:effectLst>
              </a:rPr>
              <a:t> horns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24</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Draw a line showing the bird’s flight around the wolf’s head.</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25</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Count the number of times the wolf snaps at</a:t>
            </a:r>
            <a:r>
              <a:rPr lang="en-GB" sz="1200" baseline="0" dirty="0" smtClean="0">
                <a:effectLst>
                  <a:outerShdw blurRad="38100" dist="38100" dir="2700000" algn="tl">
                    <a:srgbClr val="000000">
                      <a:alpha val="43137"/>
                    </a:srgbClr>
                  </a:outerShdw>
                </a:effectLst>
              </a:rPr>
              <a:t> the bird and write the number in box 23.</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26</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What sounds represent the lasso?  Violin (strings);</a:t>
            </a:r>
            <a:r>
              <a:rPr lang="en-GB" sz="1200" baseline="0" dirty="0" smtClean="0">
                <a:effectLst>
                  <a:outerShdw blurRad="38100" dist="38100" dir="2700000" algn="tl">
                    <a:srgbClr val="000000">
                      <a:alpha val="43137"/>
                    </a:srgbClr>
                  </a:outerShdw>
                </a:effectLst>
              </a:rPr>
              <a:t> bassoon (woodwind)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27</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The music sounds heavy; light </a:t>
            </a:r>
            <a:r>
              <a:rPr lang="en-GB" sz="1200" baseline="0" dirty="0" smtClean="0">
                <a:effectLst>
                  <a:outerShdw blurRad="38100" dist="38100" dir="2700000" algn="tl">
                    <a:srgbClr val="000000">
                      <a:alpha val="43137"/>
                    </a:srgbClr>
                  </a:outerShdw>
                </a:effectLst>
              </a:rPr>
              <a:t>(Circle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28</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200" dirty="0" smtClean="0">
                <a:effectLst>
                  <a:outerShdw blurRad="38100" dist="38100" dir="2700000" algn="tl">
                    <a:srgbClr val="000000">
                      <a:alpha val="43137"/>
                    </a:srgbClr>
                  </a:outerShdw>
                </a:effectLst>
              </a:rPr>
              <a:t>Listen carefully.  When the wolf jumps around, I hear the</a:t>
            </a:r>
            <a:r>
              <a:rPr lang="en-GB" sz="1200" baseline="0" dirty="0" smtClean="0">
                <a:effectLst>
                  <a:outerShdw blurRad="38100" dist="38100" dir="2700000" algn="tl">
                    <a:srgbClr val="000000">
                      <a:alpha val="43137"/>
                    </a:srgbClr>
                  </a:outerShdw>
                </a:effectLst>
              </a:rPr>
              <a:t> flute; snare drum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29</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The</a:t>
            </a:r>
            <a:r>
              <a:rPr lang="en-GB" sz="1400" baseline="0" dirty="0" smtClean="0">
                <a:effectLst>
                  <a:outerShdw blurRad="38100" dist="38100" dir="2700000" algn="tl">
                    <a:srgbClr val="000000">
                      <a:alpha val="43137"/>
                    </a:srgbClr>
                  </a:outerShdw>
                </a:effectLst>
              </a:rPr>
              <a:t> music sounds like the hunters are running; marching</a:t>
            </a:r>
            <a:r>
              <a:rPr lang="en-GB" sz="1200" baseline="0" dirty="0" smtClean="0">
                <a:effectLst>
                  <a:outerShdw blurRad="38100" dist="38100" dir="2700000" algn="tl">
                    <a:srgbClr val="000000">
                      <a:alpha val="43137"/>
                    </a:srgbClr>
                  </a:outerShdw>
                </a:effectLst>
              </a:rPr>
              <a:t>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30</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The</a:t>
            </a:r>
            <a:r>
              <a:rPr lang="en-GB" sz="1400" baseline="0" dirty="0" smtClean="0">
                <a:effectLst>
                  <a:outerShdw blurRad="38100" dist="38100" dir="2700000" algn="tl">
                    <a:srgbClr val="000000">
                      <a:alpha val="43137"/>
                    </a:srgbClr>
                  </a:outerShdw>
                </a:effectLst>
              </a:rPr>
              <a:t> music makes me feel like ballet dancing; stomping boots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31</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The</a:t>
            </a:r>
            <a:r>
              <a:rPr lang="en-GB" sz="1400" baseline="0" dirty="0" smtClean="0">
                <a:effectLst>
                  <a:outerShdw blurRad="38100" dist="38100" dir="2700000" algn="tl">
                    <a:srgbClr val="000000">
                      <a:alpha val="43137"/>
                    </a:srgbClr>
                  </a:outerShdw>
                </a:effectLst>
              </a:rPr>
              <a:t> music sounds like Peter is running; walking (Circle one option)</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32</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Circle each character as you hear his music </a:t>
            </a:r>
            <a:r>
              <a:rPr lang="en-GB" sz="1400" b="1" dirty="0" smtClean="0">
                <a:effectLst>
                  <a:outerShdw blurRad="38100" dist="38100" dir="2700000" algn="tl">
                    <a:srgbClr val="000000">
                      <a:alpha val="43137"/>
                    </a:srgbClr>
                  </a:outerShdw>
                </a:effectLst>
              </a:rPr>
              <a:t>OR</a:t>
            </a:r>
            <a:r>
              <a:rPr lang="en-GB" sz="1400" b="0" dirty="0" smtClean="0">
                <a:effectLst>
                  <a:outerShdw blurRad="38100" dist="38100" dir="2700000" algn="tl">
                    <a:srgbClr val="000000">
                      <a:alpha val="43137"/>
                    </a:srgbClr>
                  </a:outerShdw>
                </a:effectLst>
              </a:rPr>
              <a:t> the instrument that has played his theme during the story.</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33</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Draw a line showing the bird’s movements.</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34</a:t>
            </a:fld>
            <a:endParaRPr lang="en-GB" dirty="0"/>
          </a:p>
        </p:txBody>
      </p:sp>
    </p:spTree>
    <p:extLst>
      <p:ext uri="{BB962C8B-B14F-4D97-AF65-F5344CB8AC3E}">
        <p14:creationId xmlns:p14="http://schemas.microsoft.com/office/powerpoint/2010/main" val="3951216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smtClean="0">
                <a:effectLst>
                  <a:outerShdw blurRad="38100" dist="38100" dir="2700000" algn="tl">
                    <a:srgbClr val="000000">
                      <a:alpha val="43137"/>
                    </a:srgbClr>
                  </a:outerShdw>
                </a:effectLst>
              </a:rPr>
              <a:t>Teacher Prompt:</a:t>
            </a:r>
            <a:r>
              <a:rPr lang="en-GB" sz="1400" dirty="0" smtClean="0">
                <a:effectLst>
                  <a:outerShdw blurRad="38100" dist="38100" dir="2700000" algn="tl">
                    <a:srgbClr val="000000">
                      <a:alpha val="43137"/>
                    </a:srgbClr>
                  </a:outerShdw>
                </a:effectLst>
              </a:rPr>
              <a:t> </a:t>
            </a:r>
            <a:br>
              <a:rPr lang="en-GB" sz="1400" dirty="0" smtClean="0">
                <a:effectLst>
                  <a:outerShdw blurRad="38100" dist="38100" dir="2700000" algn="tl">
                    <a:srgbClr val="000000">
                      <a:alpha val="43137"/>
                    </a:srgbClr>
                  </a:outerShdw>
                </a:effectLst>
              </a:rPr>
            </a:br>
            <a:r>
              <a:rPr lang="en-GB" sz="1400" dirty="0" smtClean="0">
                <a:effectLst>
                  <a:outerShdw blurRad="38100" dist="38100" dir="2700000" algn="tl">
                    <a:srgbClr val="000000">
                      <a:alpha val="43137"/>
                    </a:srgbClr>
                  </a:outerShdw>
                </a:effectLst>
              </a:rPr>
              <a:t>Draw the duck in the wolf’s belly.</a:t>
            </a:r>
            <a:endParaRPr lang="en-GB" dirty="0"/>
          </a:p>
        </p:txBody>
      </p:sp>
      <p:sp>
        <p:nvSpPr>
          <p:cNvPr id="4" name="Slide Number Placeholder 3"/>
          <p:cNvSpPr>
            <a:spLocks noGrp="1"/>
          </p:cNvSpPr>
          <p:nvPr>
            <p:ph type="sldNum" sz="quarter" idx="10"/>
          </p:nvPr>
        </p:nvSpPr>
        <p:spPr/>
        <p:txBody>
          <a:bodyPr/>
          <a:lstStyle/>
          <a:p>
            <a:fld id="{A639D37C-4597-4F1B-B12E-BBB896E2F1EE}" type="slidenum">
              <a:rPr lang="en-GB" smtClean="0"/>
              <a:t>35</a:t>
            </a:fld>
            <a:endParaRPr lang="en-GB" dirty="0"/>
          </a:p>
        </p:txBody>
      </p:sp>
    </p:spTree>
    <p:extLst>
      <p:ext uri="{BB962C8B-B14F-4D97-AF65-F5344CB8AC3E}">
        <p14:creationId xmlns:p14="http://schemas.microsoft.com/office/powerpoint/2010/main" val="3951216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13295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2505099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40384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1457535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2474560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3074101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3499506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608631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1131332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396417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AE367F-EA3E-4188-A0B9-7EF00CD77203}" type="datetimeFigureOut">
              <a:rPr lang="en-GB" smtClean="0"/>
              <a:t>07/07/2016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94E62E-642B-4DC7-AF17-F961165C6701}" type="slidenum">
              <a:rPr lang="en-GB" smtClean="0"/>
              <a:t>‹#›</a:t>
            </a:fld>
            <a:endParaRPr lang="en-GB" dirty="0"/>
          </a:p>
        </p:txBody>
      </p:sp>
    </p:spTree>
    <p:extLst>
      <p:ext uri="{BB962C8B-B14F-4D97-AF65-F5344CB8AC3E}">
        <p14:creationId xmlns:p14="http://schemas.microsoft.com/office/powerpoint/2010/main" val="595300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E367F-EA3E-4188-A0B9-7EF00CD77203}" type="datetimeFigureOut">
              <a:rPr lang="en-GB" smtClean="0"/>
              <a:t>07/07/2016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6C94E62E-642B-4DC7-AF17-F961165C6701}" type="slidenum">
              <a:rPr lang="en-GB" smtClean="0"/>
              <a:pPr/>
              <a:t>‹#›</a:t>
            </a:fld>
            <a:endParaRPr lang="en-GB" dirty="0"/>
          </a:p>
        </p:txBody>
      </p:sp>
    </p:spTree>
    <p:extLst>
      <p:ext uri="{BB962C8B-B14F-4D97-AF65-F5344CB8AC3E}">
        <p14:creationId xmlns:p14="http://schemas.microsoft.com/office/powerpoint/2010/main" val="2202222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effectLst>
            <a:glow rad="101600">
              <a:schemeClr val="accent6">
                <a:satMod val="175000"/>
                <a:alpha val="40000"/>
              </a:schemeClr>
            </a:glow>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C94E62E-642B-4DC7-AF17-F961165C6701}" type="slidenum">
              <a:rPr lang="en-GB" smtClean="0"/>
              <a:t>1</a:t>
            </a:fld>
            <a:endParaRPr lang="en-GB" dirty="0"/>
          </a:p>
        </p:txBody>
      </p:sp>
    </p:spTree>
    <p:extLst>
      <p:ext uri="{BB962C8B-B14F-4D97-AF65-F5344CB8AC3E}">
        <p14:creationId xmlns:p14="http://schemas.microsoft.com/office/powerpoint/2010/main" val="1607548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Resources needed</a:t>
            </a:r>
            <a:endParaRPr lang="en-GB" dirty="0"/>
          </a:p>
        </p:txBody>
      </p:sp>
      <p:sp>
        <p:nvSpPr>
          <p:cNvPr id="4" name="Slide Number Placeholder 3"/>
          <p:cNvSpPr>
            <a:spLocks noGrp="1"/>
          </p:cNvSpPr>
          <p:nvPr>
            <p:ph type="sldNum" sz="quarter" idx="12"/>
          </p:nvPr>
        </p:nvSpPr>
        <p:spPr/>
        <p:txBody>
          <a:bodyPr/>
          <a:lstStyle/>
          <a:p>
            <a:fld id="{6C94E62E-642B-4DC7-AF17-F961165C6701}" type="slidenum">
              <a:rPr lang="en-GB" smtClean="0"/>
              <a:t>2</a:t>
            </a:fld>
            <a:endParaRPr lang="en-GB" dirty="0"/>
          </a:p>
        </p:txBody>
      </p:sp>
      <p:sp>
        <p:nvSpPr>
          <p:cNvPr id="5" name="Content Placeholder 4"/>
          <p:cNvSpPr>
            <a:spLocks noGrp="1"/>
          </p:cNvSpPr>
          <p:nvPr>
            <p:ph idx="1"/>
          </p:nvPr>
        </p:nvSpPr>
        <p:spPr/>
        <p:txBody>
          <a:bodyPr/>
          <a:lstStyle/>
          <a:p>
            <a:r>
              <a:rPr lang="en-GB" dirty="0" smtClean="0"/>
              <a:t>CD/audio track of Peter and the Wolf by Sergei Prokofiev</a:t>
            </a:r>
          </a:p>
          <a:p>
            <a:r>
              <a:rPr lang="en-GB" dirty="0" smtClean="0"/>
              <a:t>Peter and the Wolf listening map</a:t>
            </a:r>
          </a:p>
          <a:p>
            <a:r>
              <a:rPr lang="en-GB" dirty="0" smtClean="0"/>
              <a:t>Instrument posters</a:t>
            </a:r>
          </a:p>
          <a:p>
            <a:r>
              <a:rPr lang="en-GB" dirty="0" smtClean="0"/>
              <a:t>Pencil per child</a:t>
            </a:r>
            <a:endParaRPr lang="en-GB" dirty="0"/>
          </a:p>
        </p:txBody>
      </p:sp>
    </p:spTree>
    <p:extLst>
      <p:ext uri="{BB962C8B-B14F-4D97-AF65-F5344CB8AC3E}">
        <p14:creationId xmlns:p14="http://schemas.microsoft.com/office/powerpoint/2010/main" val="2884519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Instructions</a:t>
            </a:r>
            <a:endParaRPr lang="en-GB" dirty="0"/>
          </a:p>
        </p:txBody>
      </p:sp>
      <p:sp>
        <p:nvSpPr>
          <p:cNvPr id="4" name="Slide Number Placeholder 3"/>
          <p:cNvSpPr>
            <a:spLocks noGrp="1"/>
          </p:cNvSpPr>
          <p:nvPr>
            <p:ph type="sldNum" sz="quarter" idx="12"/>
          </p:nvPr>
        </p:nvSpPr>
        <p:spPr/>
        <p:txBody>
          <a:bodyPr/>
          <a:lstStyle/>
          <a:p>
            <a:fld id="{6C94E62E-642B-4DC7-AF17-F961165C6701}" type="slidenum">
              <a:rPr lang="en-GB" smtClean="0"/>
              <a:t>3</a:t>
            </a:fld>
            <a:endParaRPr lang="en-GB" dirty="0"/>
          </a:p>
        </p:txBody>
      </p:sp>
      <p:sp>
        <p:nvSpPr>
          <p:cNvPr id="5" name="Content Placeholder 4"/>
          <p:cNvSpPr>
            <a:spLocks noGrp="1"/>
          </p:cNvSpPr>
          <p:nvPr>
            <p:ph idx="1"/>
          </p:nvPr>
        </p:nvSpPr>
        <p:spPr/>
        <p:txBody>
          <a:bodyPr>
            <a:noAutofit/>
          </a:bodyPr>
          <a:lstStyle/>
          <a:p>
            <a:pPr>
              <a:spcBef>
                <a:spcPts val="0"/>
              </a:spcBef>
              <a:spcAft>
                <a:spcPts val="600"/>
              </a:spcAft>
            </a:pPr>
            <a:r>
              <a:rPr lang="en-GB" sz="2000" dirty="0"/>
              <a:t>The following is the story of </a:t>
            </a:r>
            <a:r>
              <a:rPr lang="en-GB" sz="2000" i="1" dirty="0"/>
              <a:t>Peter and the Wolf</a:t>
            </a:r>
            <a:r>
              <a:rPr lang="en-GB" sz="2000" dirty="0"/>
              <a:t>. </a:t>
            </a:r>
            <a:r>
              <a:rPr lang="en-GB" sz="2000" dirty="0" smtClean="0"/>
              <a:t> </a:t>
            </a:r>
          </a:p>
          <a:p>
            <a:pPr>
              <a:spcBef>
                <a:spcPts val="0"/>
              </a:spcBef>
              <a:spcAft>
                <a:spcPts val="600"/>
              </a:spcAft>
            </a:pPr>
            <a:r>
              <a:rPr lang="en-GB" sz="2000" dirty="0" smtClean="0"/>
              <a:t>As </a:t>
            </a:r>
            <a:r>
              <a:rPr lang="en-GB" sz="2000" dirty="0"/>
              <a:t>you listen to the musical composition, read </a:t>
            </a:r>
            <a:r>
              <a:rPr lang="en-GB" sz="2000" dirty="0" smtClean="0"/>
              <a:t>the “</a:t>
            </a:r>
            <a:r>
              <a:rPr lang="en-GB" sz="2000" dirty="0"/>
              <a:t>teacher prompts” which correspond to the numbered panels on the Listening Map. </a:t>
            </a:r>
            <a:r>
              <a:rPr lang="en-GB" sz="2000" dirty="0" smtClean="0"/>
              <a:t> </a:t>
            </a:r>
          </a:p>
          <a:p>
            <a:pPr>
              <a:spcBef>
                <a:spcPts val="0"/>
              </a:spcBef>
              <a:spcAft>
                <a:spcPts val="600"/>
              </a:spcAft>
            </a:pPr>
            <a:r>
              <a:rPr lang="en-GB" sz="2000" dirty="0" smtClean="0"/>
              <a:t>Visual </a:t>
            </a:r>
            <a:r>
              <a:rPr lang="en-GB" sz="2000" dirty="0"/>
              <a:t>cues on the </a:t>
            </a:r>
            <a:r>
              <a:rPr lang="en-GB" sz="2000" dirty="0" smtClean="0"/>
              <a:t>map relate </a:t>
            </a:r>
            <a:r>
              <a:rPr lang="en-GB" sz="2000" dirty="0"/>
              <a:t>to concepts found in the music and/or narration. </a:t>
            </a:r>
            <a:r>
              <a:rPr lang="en-GB" sz="2000" dirty="0" smtClean="0"/>
              <a:t> </a:t>
            </a:r>
          </a:p>
          <a:p>
            <a:pPr>
              <a:spcBef>
                <a:spcPts val="0"/>
              </a:spcBef>
              <a:spcAft>
                <a:spcPts val="600"/>
              </a:spcAft>
            </a:pPr>
            <a:r>
              <a:rPr lang="en-GB" sz="2000" dirty="0" smtClean="0"/>
              <a:t>Where </a:t>
            </a:r>
            <a:r>
              <a:rPr lang="en-GB" sz="2000" dirty="0"/>
              <a:t>there are two choices, students should be </a:t>
            </a:r>
            <a:r>
              <a:rPr lang="en-GB" sz="2000" dirty="0" smtClean="0"/>
              <a:t>asked to </a:t>
            </a:r>
            <a:r>
              <a:rPr lang="en-GB" sz="2000" dirty="0"/>
              <a:t>choose one and circle the picture representing their choice. </a:t>
            </a:r>
            <a:r>
              <a:rPr lang="en-GB" sz="2000" dirty="0" smtClean="0"/>
              <a:t> A </a:t>
            </a:r>
            <a:r>
              <a:rPr lang="en-GB" sz="2000" dirty="0"/>
              <a:t>“pencil” in the panel means students </a:t>
            </a:r>
            <a:r>
              <a:rPr lang="en-GB" sz="2000" dirty="0" smtClean="0"/>
              <a:t>should draw </a:t>
            </a:r>
            <a:r>
              <a:rPr lang="en-GB" sz="2000" dirty="0"/>
              <a:t>a line representing the shape of the musical idea they hear, such as a bird’s flight. </a:t>
            </a:r>
            <a:r>
              <a:rPr lang="en-GB" sz="2000" dirty="0" smtClean="0"/>
              <a:t> </a:t>
            </a:r>
          </a:p>
          <a:p>
            <a:pPr>
              <a:spcBef>
                <a:spcPts val="0"/>
              </a:spcBef>
              <a:spcAft>
                <a:spcPts val="600"/>
              </a:spcAft>
            </a:pPr>
            <a:r>
              <a:rPr lang="en-GB" sz="2000" dirty="0" smtClean="0"/>
              <a:t>The </a:t>
            </a:r>
            <a:r>
              <a:rPr lang="en-GB" sz="2000" dirty="0"/>
              <a:t>teacher </a:t>
            </a:r>
            <a:r>
              <a:rPr lang="en-GB" sz="2000" dirty="0" smtClean="0"/>
              <a:t>should help </a:t>
            </a:r>
            <a:r>
              <a:rPr lang="en-GB" sz="2000" dirty="0"/>
              <a:t>students at each panel by using the “teacher prompt” to elicit a response; you may even want to stop </a:t>
            </a:r>
            <a:r>
              <a:rPr lang="en-GB" sz="2000" dirty="0" smtClean="0"/>
              <a:t>the CD </a:t>
            </a:r>
            <a:r>
              <a:rPr lang="en-GB" sz="2000" dirty="0"/>
              <a:t>occasionally as needed or even listen to sections more than once and discuss as a class what is heard.</a:t>
            </a:r>
          </a:p>
        </p:txBody>
      </p:sp>
    </p:spTree>
    <p:extLst>
      <p:ext uri="{BB962C8B-B14F-4D97-AF65-F5344CB8AC3E}">
        <p14:creationId xmlns:p14="http://schemas.microsoft.com/office/powerpoint/2010/main" val="1190888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06690"/>
          </a:xfrm>
        </p:spPr>
        <p:txBody>
          <a:bodyPr>
            <a:normAutofit/>
          </a:bodyPr>
          <a:lstStyle/>
          <a:p>
            <a:pPr algn="l">
              <a:spcBef>
                <a:spcPts val="0"/>
              </a:spcBef>
              <a:spcAft>
                <a:spcPts val="600"/>
              </a:spcAft>
            </a:pPr>
            <a:r>
              <a:rPr lang="en-GB" b="1" dirty="0" smtClean="0">
                <a:effectLst>
                  <a:outerShdw blurRad="38100" dist="38100" dir="2700000" algn="tl">
                    <a:srgbClr val="000000">
                      <a:alpha val="43137"/>
                    </a:srgbClr>
                  </a:outerShdw>
                </a:effectLst>
              </a:rPr>
              <a:t>1. Early one morning, Peter opened the gate and went out into a big, green meadow.  </a:t>
            </a:r>
            <a:br>
              <a:rPr lang="en-GB" b="1" dirty="0" smtClean="0">
                <a:effectLst>
                  <a:outerShdw blurRad="38100" dist="38100" dir="2700000" algn="tl">
                    <a:srgbClr val="000000">
                      <a:alpha val="43137"/>
                    </a:srgbClr>
                  </a:outerShdw>
                </a:effectLst>
              </a:rPr>
            </a:br>
            <a:r>
              <a:rPr lang="en-GB" b="1" i="1" dirty="0" smtClean="0">
                <a:effectLst>
                  <a:outerShdw blurRad="38100" dist="38100" dir="2700000" algn="tl">
                    <a:srgbClr val="000000">
                      <a:alpha val="43137"/>
                    </a:srgbClr>
                  </a:outerShdw>
                </a:effectLst>
              </a:rPr>
              <a:t>(Peter’s theme)</a:t>
            </a:r>
            <a:endParaRPr lang="en-GB" sz="3600"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4</a:t>
            </a:fld>
            <a:endParaRPr lang="en-GB" dirty="0"/>
          </a:p>
        </p:txBody>
      </p:sp>
    </p:spTree>
    <p:extLst>
      <p:ext uri="{BB962C8B-B14F-4D97-AF65-F5344CB8AC3E}">
        <p14:creationId xmlns:p14="http://schemas.microsoft.com/office/powerpoint/2010/main" val="1892128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 On the branch of a big tree sat a little bird, Peter’s friend...  “All is quiet” chirped the bird happily.    </a:t>
            </a:r>
            <a:r>
              <a:rPr lang="en-GB" b="1" i="1" dirty="0" smtClean="0">
                <a:effectLst>
                  <a:outerShdw blurRad="38100" dist="38100" dir="2700000" algn="tl">
                    <a:srgbClr val="000000">
                      <a:alpha val="43137"/>
                    </a:srgbClr>
                  </a:outerShdw>
                </a:effectLst>
              </a:rPr>
              <a:t>(Bird theme)</a:t>
            </a:r>
            <a:endParaRPr lang="en-GB" sz="3600"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5</a:t>
            </a:fld>
            <a:endParaRPr lang="en-GB" dirty="0"/>
          </a:p>
        </p:txBody>
      </p:sp>
    </p:spTree>
    <p:extLst>
      <p:ext uri="{BB962C8B-B14F-4D97-AF65-F5344CB8AC3E}">
        <p14:creationId xmlns:p14="http://schemas.microsoft.com/office/powerpoint/2010/main" val="464471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3. Soon a duck came waddling around.  She was glad that Peter had not closed the gate.  She decided to take a nice swim in the deep pond in the meadow.  </a:t>
            </a:r>
            <a:br>
              <a:rPr lang="en-GB" b="1" dirty="0" smtClean="0">
                <a:effectLst>
                  <a:outerShdw blurRad="38100" dist="38100" dir="2700000" algn="tl">
                    <a:srgbClr val="000000">
                      <a:alpha val="43137"/>
                    </a:srgbClr>
                  </a:outerShdw>
                </a:effectLst>
              </a:rPr>
            </a:br>
            <a:r>
              <a:rPr lang="en-GB" b="1" i="1" dirty="0" smtClean="0">
                <a:effectLst>
                  <a:outerShdw blurRad="38100" dist="38100" dir="2700000" algn="tl">
                    <a:srgbClr val="000000">
                      <a:alpha val="43137"/>
                    </a:srgbClr>
                  </a:outerShdw>
                </a:effectLst>
              </a:rPr>
              <a:t>(Duck theme)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6</a:t>
            </a:fld>
            <a:endParaRPr lang="en-GB" dirty="0"/>
          </a:p>
        </p:txBody>
      </p:sp>
    </p:spTree>
    <p:extLst>
      <p:ext uri="{BB962C8B-B14F-4D97-AF65-F5344CB8AC3E}">
        <p14:creationId xmlns:p14="http://schemas.microsoft.com/office/powerpoint/2010/main" val="4096179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4. Seeing the duck, the little bird flew down upon the grass, settled next to the duck and shrugged her shoulders.  “What kind of bird are you if you can’t fly? said she.  To this, the duck replied “what kind of bird are you if you can’t swim?” and dived into the pond.</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7</a:t>
            </a:fld>
            <a:endParaRPr lang="en-GB" dirty="0"/>
          </a:p>
        </p:txBody>
      </p:sp>
    </p:spTree>
    <p:extLst>
      <p:ext uri="{BB962C8B-B14F-4D97-AF65-F5344CB8AC3E}">
        <p14:creationId xmlns:p14="http://schemas.microsoft.com/office/powerpoint/2010/main" val="55206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5. They argued and argued – the duck swimming in the pond, the bird hopping on the shore.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8</a:t>
            </a:fld>
            <a:endParaRPr lang="en-GB" dirty="0"/>
          </a:p>
        </p:txBody>
      </p:sp>
    </p:spTree>
    <p:extLst>
      <p:ext uri="{BB962C8B-B14F-4D97-AF65-F5344CB8AC3E}">
        <p14:creationId xmlns:p14="http://schemas.microsoft.com/office/powerpoint/2010/main" val="1567095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6. Suddenly, something caught Peter’s attention.  He noticed a cat crawling through the grass.</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9</a:t>
            </a:fld>
            <a:endParaRPr lang="en-GB" dirty="0"/>
          </a:p>
        </p:txBody>
      </p:sp>
    </p:spTree>
    <p:extLst>
      <p:ext uri="{BB962C8B-B14F-4D97-AF65-F5344CB8AC3E}">
        <p14:creationId xmlns:p14="http://schemas.microsoft.com/office/powerpoint/2010/main" val="3418405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7. The cat thought, “The bird is busy arguing…I’ll just grab her.”  Stealthily, she crept toward the bird on her velvet paws.</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10</a:t>
            </a:fld>
            <a:endParaRPr lang="en-GB" dirty="0"/>
          </a:p>
        </p:txBody>
      </p:sp>
    </p:spTree>
    <p:extLst>
      <p:ext uri="{BB962C8B-B14F-4D97-AF65-F5344CB8AC3E}">
        <p14:creationId xmlns:p14="http://schemas.microsoft.com/office/powerpoint/2010/main" val="1671606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8. “Look out!” shouted Peter, and the bird immediately flew up into the tree.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11</a:t>
            </a:fld>
            <a:endParaRPr lang="en-GB" dirty="0"/>
          </a:p>
        </p:txBody>
      </p:sp>
    </p:spTree>
    <p:extLst>
      <p:ext uri="{BB962C8B-B14F-4D97-AF65-F5344CB8AC3E}">
        <p14:creationId xmlns:p14="http://schemas.microsoft.com/office/powerpoint/2010/main" val="39303602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9. The duck quacked angrily from the middle of the pond.</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12</a:t>
            </a:fld>
            <a:endParaRPr lang="en-GB" dirty="0"/>
          </a:p>
        </p:txBody>
      </p:sp>
    </p:spTree>
    <p:extLst>
      <p:ext uri="{BB962C8B-B14F-4D97-AF65-F5344CB8AC3E}">
        <p14:creationId xmlns:p14="http://schemas.microsoft.com/office/powerpoint/2010/main" val="2449284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10. The cat stalked around the tree and thought “Is it worth climbing up so high?  By the time I get there, the bird will have flown away.”</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13</a:t>
            </a:fld>
            <a:endParaRPr lang="en-GB" dirty="0"/>
          </a:p>
        </p:txBody>
      </p:sp>
    </p:spTree>
    <p:extLst>
      <p:ext uri="{BB962C8B-B14F-4D97-AF65-F5344CB8AC3E}">
        <p14:creationId xmlns:p14="http://schemas.microsoft.com/office/powerpoint/2010/main" val="3013556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11. Grandfather came out.  He was angry because Peter had gone to the meadow.  “It is a dangerous place…If a wolf should come out of the forest, then what would you do?”</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14</a:t>
            </a:fld>
            <a:endParaRPr lang="en-GB" dirty="0"/>
          </a:p>
        </p:txBody>
      </p:sp>
    </p:spTree>
    <p:extLst>
      <p:ext uri="{BB962C8B-B14F-4D97-AF65-F5344CB8AC3E}">
        <p14:creationId xmlns:p14="http://schemas.microsoft.com/office/powerpoint/2010/main" val="2026778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12. Peter paid no attention to Grandfather’s words.  Boys like him are not afraid of wolves.</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15</a:t>
            </a:fld>
            <a:endParaRPr lang="en-GB" dirty="0"/>
          </a:p>
        </p:txBody>
      </p:sp>
    </p:spTree>
    <p:extLst>
      <p:ext uri="{BB962C8B-B14F-4D97-AF65-F5344CB8AC3E}">
        <p14:creationId xmlns:p14="http://schemas.microsoft.com/office/powerpoint/2010/main" val="3612777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13. But Grandfather took Peter by the hand, led his home, and locked the gate.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16</a:t>
            </a:fld>
            <a:endParaRPr lang="en-GB" dirty="0"/>
          </a:p>
        </p:txBody>
      </p:sp>
    </p:spTree>
    <p:extLst>
      <p:ext uri="{BB962C8B-B14F-4D97-AF65-F5344CB8AC3E}">
        <p14:creationId xmlns:p14="http://schemas.microsoft.com/office/powerpoint/2010/main" val="2037293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14. No sooner had Peter gone when a big, grey wolf came out of the forest.</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17</a:t>
            </a:fld>
            <a:endParaRPr lang="en-GB" dirty="0"/>
          </a:p>
        </p:txBody>
      </p:sp>
    </p:spTree>
    <p:extLst>
      <p:ext uri="{BB962C8B-B14F-4D97-AF65-F5344CB8AC3E}">
        <p14:creationId xmlns:p14="http://schemas.microsoft.com/office/powerpoint/2010/main" val="2152428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15. The cat climbed quickly up the tree.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18</a:t>
            </a:fld>
            <a:endParaRPr lang="en-GB" dirty="0"/>
          </a:p>
        </p:txBody>
      </p:sp>
    </p:spTree>
    <p:extLst>
      <p:ext uri="{BB962C8B-B14F-4D97-AF65-F5344CB8AC3E}">
        <p14:creationId xmlns:p14="http://schemas.microsoft.com/office/powerpoint/2010/main" val="3548116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16. The duck quacked and in her excitement jumped out of the pond.</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19</a:t>
            </a:fld>
            <a:endParaRPr lang="en-GB" dirty="0"/>
          </a:p>
        </p:txBody>
      </p:sp>
    </p:spTree>
    <p:extLst>
      <p:ext uri="{BB962C8B-B14F-4D97-AF65-F5344CB8AC3E}">
        <p14:creationId xmlns:p14="http://schemas.microsoft.com/office/powerpoint/2010/main" val="3690998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17. But no matter how hard the duck tried to run, she couldn’t escape the wolf.  He was getting nearer…nearer…catching up with her…and then…he got her.  With one big gulp, he swallows her.</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20</a:t>
            </a:fld>
            <a:endParaRPr lang="en-GB" dirty="0"/>
          </a:p>
        </p:txBody>
      </p:sp>
    </p:spTree>
    <p:extLst>
      <p:ext uri="{BB962C8B-B14F-4D97-AF65-F5344CB8AC3E}">
        <p14:creationId xmlns:p14="http://schemas.microsoft.com/office/powerpoint/2010/main" val="2424942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18. And this is how things stood: the cat was sitting on one branch, the bird on another, not too close to the cat.</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21</a:t>
            </a:fld>
            <a:endParaRPr lang="en-GB" dirty="0"/>
          </a:p>
        </p:txBody>
      </p:sp>
    </p:spTree>
    <p:extLst>
      <p:ext uri="{BB962C8B-B14F-4D97-AF65-F5344CB8AC3E}">
        <p14:creationId xmlns:p14="http://schemas.microsoft.com/office/powerpoint/2010/main" val="13011137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19. The wolf walked around and around the tree looking at them with greedy eyes.</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22</a:t>
            </a:fld>
            <a:endParaRPr lang="en-GB" dirty="0"/>
          </a:p>
        </p:txBody>
      </p:sp>
    </p:spTree>
    <p:extLst>
      <p:ext uri="{BB962C8B-B14F-4D97-AF65-F5344CB8AC3E}">
        <p14:creationId xmlns:p14="http://schemas.microsoft.com/office/powerpoint/2010/main" val="1335989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20. In the meantime, Peter, without the slightest fear, stood behind the closed gate watching all that was going on.</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23</a:t>
            </a:fld>
            <a:endParaRPr lang="en-GB" dirty="0"/>
          </a:p>
        </p:txBody>
      </p:sp>
    </p:spTree>
    <p:extLst>
      <p:ext uri="{BB962C8B-B14F-4D97-AF65-F5344CB8AC3E}">
        <p14:creationId xmlns:p14="http://schemas.microsoft.com/office/powerpoint/2010/main" val="34360608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21. Peter ran home, took a strong rope and climbed up the high, stone wall.  One of the branches of the tree around which the wolf was walking stretched out over the wall.</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24</a:t>
            </a:fld>
            <a:endParaRPr lang="en-GB" dirty="0"/>
          </a:p>
        </p:txBody>
      </p:sp>
    </p:spTree>
    <p:extLst>
      <p:ext uri="{BB962C8B-B14F-4D97-AF65-F5344CB8AC3E}">
        <p14:creationId xmlns:p14="http://schemas.microsoft.com/office/powerpoint/2010/main" val="1497720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22. Grabbing a hold of the branch, Peter lightly climbed over onto the tree.  Peter said to the bird, “Fly down and circle around the wolf’s head.  Take care that he doesn’t catch you.”</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25</a:t>
            </a:fld>
            <a:endParaRPr lang="en-GB" dirty="0"/>
          </a:p>
        </p:txBody>
      </p:sp>
    </p:spTree>
    <p:extLst>
      <p:ext uri="{BB962C8B-B14F-4D97-AF65-F5344CB8AC3E}">
        <p14:creationId xmlns:p14="http://schemas.microsoft.com/office/powerpoint/2010/main" val="21667675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23. The bird almost touched the wolf’s head with her wings while the wolf snapped angrily at her from this side and that.  Surprise!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26</a:t>
            </a:fld>
            <a:endParaRPr lang="en-GB" dirty="0"/>
          </a:p>
        </p:txBody>
      </p:sp>
    </p:spTree>
    <p:extLst>
      <p:ext uri="{BB962C8B-B14F-4D97-AF65-F5344CB8AC3E}">
        <p14:creationId xmlns:p14="http://schemas.microsoft.com/office/powerpoint/2010/main" val="9701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24. Gosh, the bird really worried the wolf.  He wanted to catch her.  The bird was clever and the wolf couldn’t do anything about it.  Meanwhile, Peter made a lasso and carefully lowered it down.  He caught the wolf by its tail and pulled with all his might.</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27</a:t>
            </a:fld>
            <a:endParaRPr lang="en-GB" dirty="0"/>
          </a:p>
        </p:txBody>
      </p:sp>
    </p:spTree>
    <p:extLst>
      <p:ext uri="{BB962C8B-B14F-4D97-AF65-F5344CB8AC3E}">
        <p14:creationId xmlns:p14="http://schemas.microsoft.com/office/powerpoint/2010/main" val="20496509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25. Feeling himself get caught, the wolf began to jump wildly trying to get loose.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28</a:t>
            </a:fld>
            <a:endParaRPr lang="en-GB" dirty="0"/>
          </a:p>
        </p:txBody>
      </p:sp>
    </p:spTree>
    <p:extLst>
      <p:ext uri="{BB962C8B-B14F-4D97-AF65-F5344CB8AC3E}">
        <p14:creationId xmlns:p14="http://schemas.microsoft.com/office/powerpoint/2010/main" val="24123633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26. Peter tied the other end of the rope to the tree.  The wolf’s jumping only made the rope around his tail tighter.</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29</a:t>
            </a:fld>
            <a:endParaRPr lang="en-GB" dirty="0"/>
          </a:p>
        </p:txBody>
      </p:sp>
    </p:spTree>
    <p:extLst>
      <p:ext uri="{BB962C8B-B14F-4D97-AF65-F5344CB8AC3E}">
        <p14:creationId xmlns:p14="http://schemas.microsoft.com/office/powerpoint/2010/main" val="34627158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27. Just then the hunters came out of the woods following the wolf’s trail and shooting as they went.</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30</a:t>
            </a:fld>
            <a:endParaRPr lang="en-GB" dirty="0"/>
          </a:p>
        </p:txBody>
      </p:sp>
    </p:spTree>
    <p:extLst>
      <p:ext uri="{BB962C8B-B14F-4D97-AF65-F5344CB8AC3E}">
        <p14:creationId xmlns:p14="http://schemas.microsoft.com/office/powerpoint/2010/main" val="22472705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28. But Peter, sitting in the tree said “Don’t shoot!”  Birdie and I have already caught the wolf.  Now, help us take him to the zoo.</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31</a:t>
            </a:fld>
            <a:endParaRPr lang="en-GB" dirty="0"/>
          </a:p>
        </p:txBody>
      </p:sp>
    </p:spTree>
    <p:extLst>
      <p:ext uri="{BB962C8B-B14F-4D97-AF65-F5344CB8AC3E}">
        <p14:creationId xmlns:p14="http://schemas.microsoft.com/office/powerpoint/2010/main" val="39853917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29. Imagine the triumph and parade with Peter at the head.</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32</a:t>
            </a:fld>
            <a:endParaRPr lang="en-GB" dirty="0"/>
          </a:p>
        </p:txBody>
      </p:sp>
    </p:spTree>
    <p:extLst>
      <p:ext uri="{BB962C8B-B14F-4D97-AF65-F5344CB8AC3E}">
        <p14:creationId xmlns:p14="http://schemas.microsoft.com/office/powerpoint/2010/main" val="9736472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30. After Peter, the hunters are leading the wolf and winding up the parade is Grandfather and the cat.  The Grandfather shook his head and said “Well!  And if Peter hadn’t caught the wolf, what then?”</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33</a:t>
            </a:fld>
            <a:endParaRPr lang="en-GB" dirty="0"/>
          </a:p>
        </p:txBody>
      </p:sp>
    </p:spTree>
    <p:extLst>
      <p:ext uri="{BB962C8B-B14F-4D97-AF65-F5344CB8AC3E}">
        <p14:creationId xmlns:p14="http://schemas.microsoft.com/office/powerpoint/2010/main" val="703276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31. Above them, birdie flew chirping merrily, “My, what fine ones, Peter and I!  Look what we have caught!”</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34</a:t>
            </a:fld>
            <a:endParaRPr lang="en-GB" dirty="0"/>
          </a:p>
        </p:txBody>
      </p:sp>
    </p:spTree>
    <p:extLst>
      <p:ext uri="{BB962C8B-B14F-4D97-AF65-F5344CB8AC3E}">
        <p14:creationId xmlns:p14="http://schemas.microsoft.com/office/powerpoint/2010/main" val="33557417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178698"/>
          </a:xfrm>
        </p:spPr>
        <p:txBody>
          <a:bodyPr>
            <a:normAutofit/>
          </a:bodyPr>
          <a:lstStyle/>
          <a:p>
            <a:pPr marL="0" indent="0" algn="l">
              <a:spcBef>
                <a:spcPts val="0"/>
              </a:spcBef>
              <a:spcAft>
                <a:spcPts val="600"/>
              </a:spcAft>
            </a:pPr>
            <a:r>
              <a:rPr lang="en-GB" b="1" dirty="0" smtClean="0">
                <a:effectLst>
                  <a:outerShdw blurRad="38100" dist="38100" dir="2700000" algn="tl">
                    <a:srgbClr val="000000">
                      <a:alpha val="43137"/>
                    </a:srgbClr>
                  </a:outerShdw>
                </a:effectLst>
              </a:rPr>
              <a:t>32. And if one would listen very carefully, he could hear the duck quacking in the wolf’s belly because in his hurry, he had swallowed her alive.</a:t>
            </a:r>
            <a:endParaRPr lang="en-GB" b="1" i="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C94E62E-642B-4DC7-AF17-F961165C6701}" type="slidenum">
              <a:rPr lang="en-GB" smtClean="0"/>
              <a:t>35</a:t>
            </a:fld>
            <a:endParaRPr lang="en-GB" dirty="0"/>
          </a:p>
        </p:txBody>
      </p:sp>
    </p:spTree>
    <p:extLst>
      <p:ext uri="{BB962C8B-B14F-4D97-AF65-F5344CB8AC3E}">
        <p14:creationId xmlns:p14="http://schemas.microsoft.com/office/powerpoint/2010/main" val="4110182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1222</Words>
  <Application>Microsoft Office PowerPoint</Application>
  <PresentationFormat>On-screen Show (4:3)</PresentationFormat>
  <Paragraphs>142</Paragraphs>
  <Slides>35</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PowerPoint Presentation</vt:lpstr>
      <vt:lpstr>Resources needed</vt:lpstr>
      <vt:lpstr>Instructions</vt:lpstr>
      <vt:lpstr>1. Early one morning, Peter opened the gate and went out into a big, green meadow.   (Peter’s theme)</vt:lpstr>
      <vt:lpstr>2. On the branch of a big tree sat a little bird, Peter’s friend...  “All is quiet” chirped the bird happily.    (Bird theme)</vt:lpstr>
      <vt:lpstr>3. Soon a duck came waddling around.  She was glad that Peter had not closed the gate.  She decided to take a nice swim in the deep pond in the meadow.   (Duck theme)</vt:lpstr>
      <vt:lpstr>4. Seeing the duck, the little bird flew down upon the grass, settled next to the duck and shrugged her shoulders.  “What kind of bird are you if you can’t fly? said she.  To this, the duck replied “what kind of bird are you if you can’t swim?” and dived into the pond.</vt:lpstr>
      <vt:lpstr>5. They argued and argued – the duck swimming in the pond, the bird hopping on the shore.</vt:lpstr>
      <vt:lpstr>6. Suddenly, something caught Peter’s attention.  He noticed a cat crawling through the grass.</vt:lpstr>
      <vt:lpstr>7. The cat thought, “The bird is busy arguing…I’ll just grab her.”  Stealthily, she crept toward the bird on her velvet paws.</vt:lpstr>
      <vt:lpstr>8. “Look out!” shouted Peter, and the bird immediately flew up into the tree.</vt:lpstr>
      <vt:lpstr>9. The duck quacked angrily from the middle of the pond.</vt:lpstr>
      <vt:lpstr>10. The cat stalked around the tree and thought “Is it worth climbing up so high?  By the time I get there, the bird will have flown away.”</vt:lpstr>
      <vt:lpstr>11. Grandfather came out.  He was angry because Peter had gone to the meadow.  “It is a dangerous place…If a wolf should come out of the forest, then what would you do?”</vt:lpstr>
      <vt:lpstr>12. Peter paid no attention to Grandfather’s words.  Boys like him are not afraid of wolves.</vt:lpstr>
      <vt:lpstr>13. But Grandfather took Peter by the hand, led his home, and locked the gate.</vt:lpstr>
      <vt:lpstr>14. No sooner had Peter gone when a big, grey wolf came out of the forest.</vt:lpstr>
      <vt:lpstr>15. The cat climbed quickly up the tree.</vt:lpstr>
      <vt:lpstr>16. The duck quacked and in her excitement jumped out of the pond.</vt:lpstr>
      <vt:lpstr>17. But no matter how hard the duck tried to run, she couldn’t escape the wolf.  He was getting nearer…nearer…catching up with her…and then…he got her.  With one big gulp, he swallows her.</vt:lpstr>
      <vt:lpstr>18. And this is how things stood: the cat was sitting on one branch, the bird on another, not too close to the cat.</vt:lpstr>
      <vt:lpstr>19. The wolf walked around and around the tree looking at them with greedy eyes.</vt:lpstr>
      <vt:lpstr>20. In the meantime, Peter, without the slightest fear, stood behind the closed gate watching all that was going on.</vt:lpstr>
      <vt:lpstr>21. Peter ran home, took a strong rope and climbed up the high, stone wall.  One of the branches of the tree around which the wolf was walking stretched out over the wall.</vt:lpstr>
      <vt:lpstr>22. Grabbing a hold of the branch, Peter lightly climbed over onto the tree.  Peter said to the bird, “Fly down and circle around the wolf’s head.  Take care that he doesn’t catch you.”</vt:lpstr>
      <vt:lpstr>23. The bird almost touched the wolf’s head with her wings while the wolf snapped angrily at her from this side and that.  Surprise!</vt:lpstr>
      <vt:lpstr>24. Gosh, the bird really worried the wolf.  He wanted to catch her.  The bird was clever and the wolf couldn’t do anything about it.  Meanwhile, Peter made a lasso and carefully lowered it down.  He caught the wolf by its tail and pulled with all his might.</vt:lpstr>
      <vt:lpstr>25. Feeling himself get caught, the wolf began to jump wildly trying to get loose.</vt:lpstr>
      <vt:lpstr>26. Peter tied the other end of the rope to the tree.  The wolf’s jumping only made the rope around his tail tighter.</vt:lpstr>
      <vt:lpstr>27. Just then the hunters came out of the woods following the wolf’s trail and shooting as they went.</vt:lpstr>
      <vt:lpstr>28. But Peter, sitting in the tree said “Don’t shoot!”  Birdie and I have already caught the wolf.  Now, help us take him to the zoo.</vt:lpstr>
      <vt:lpstr>29. Imagine the triumph and parade with Peter at the head.</vt:lpstr>
      <vt:lpstr>30. After Peter, the hunters are leading the wolf and winding up the parade is Grandfather and the cat.  The Grandfather shook his head and said “Well!  And if Peter hadn’t caught the wolf, what then?”</vt:lpstr>
      <vt:lpstr>31. Above them, birdie flew chirping merrily, “My, what fine ones, Peter and I!  Look what we have caught!”</vt:lpstr>
      <vt:lpstr>32. And if one would listen very carefully, he could hear the duck quacking in the wolf’s belly because in his hurry, he had swallowed her alive.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Tanya</cp:lastModifiedBy>
  <cp:revision>11</cp:revision>
  <dcterms:created xsi:type="dcterms:W3CDTF">2014-03-10T10:12:25Z</dcterms:created>
  <dcterms:modified xsi:type="dcterms:W3CDTF">2016-07-07T19:34:45Z</dcterms:modified>
</cp:coreProperties>
</file>